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1"/>
  </p:notesMasterIdLst>
  <p:sldIdLst>
    <p:sldId id="256" r:id="rId3"/>
    <p:sldId id="546" r:id="rId4"/>
    <p:sldId id="515" r:id="rId5"/>
    <p:sldId id="516" r:id="rId6"/>
    <p:sldId id="517" r:id="rId7"/>
    <p:sldId id="510" r:id="rId8"/>
    <p:sldId id="310" r:id="rId9"/>
    <p:sldId id="305" r:id="rId10"/>
    <p:sldId id="307" r:id="rId11"/>
    <p:sldId id="327" r:id="rId12"/>
    <p:sldId id="329" r:id="rId13"/>
    <p:sldId id="481" r:id="rId14"/>
    <p:sldId id="482" r:id="rId15"/>
    <p:sldId id="332" r:id="rId16"/>
    <p:sldId id="339" r:id="rId17"/>
    <p:sldId id="372" r:id="rId18"/>
    <p:sldId id="383" r:id="rId19"/>
    <p:sldId id="483" r:id="rId20"/>
    <p:sldId id="484" r:id="rId21"/>
    <p:sldId id="488" r:id="rId22"/>
    <p:sldId id="485" r:id="rId23"/>
    <p:sldId id="486" r:id="rId24"/>
    <p:sldId id="490" r:id="rId25"/>
    <p:sldId id="491" r:id="rId26"/>
    <p:sldId id="497" r:id="rId27"/>
    <p:sldId id="436" r:id="rId28"/>
    <p:sldId id="492" r:id="rId29"/>
    <p:sldId id="382" r:id="rId30"/>
    <p:sldId id="493" r:id="rId31"/>
    <p:sldId id="494" r:id="rId32"/>
    <p:sldId id="381" r:id="rId33"/>
    <p:sldId id="495" r:id="rId34"/>
    <p:sldId id="496" r:id="rId35"/>
    <p:sldId id="499" r:id="rId36"/>
    <p:sldId id="502" r:id="rId37"/>
    <p:sldId id="514" r:id="rId38"/>
    <p:sldId id="424" r:id="rId39"/>
    <p:sldId id="518" r:id="rId40"/>
    <p:sldId id="507" r:id="rId41"/>
    <p:sldId id="438" r:id="rId42"/>
    <p:sldId id="439" r:id="rId43"/>
    <p:sldId id="504" r:id="rId44"/>
    <p:sldId id="506" r:id="rId45"/>
    <p:sldId id="509" r:id="rId46"/>
    <p:sldId id="519" r:id="rId47"/>
    <p:sldId id="508" r:id="rId48"/>
    <p:sldId id="522" r:id="rId49"/>
    <p:sldId id="523" r:id="rId50"/>
    <p:sldId id="524" r:id="rId51"/>
    <p:sldId id="529" r:id="rId52"/>
    <p:sldId id="462" r:id="rId53"/>
    <p:sldId id="376" r:id="rId54"/>
    <p:sldId id="377" r:id="rId55"/>
    <p:sldId id="379" r:id="rId56"/>
    <p:sldId id="380" r:id="rId57"/>
    <p:sldId id="542" r:id="rId58"/>
    <p:sldId id="543" r:id="rId59"/>
    <p:sldId id="476" r:id="rId60"/>
    <p:sldId id="477" r:id="rId61"/>
    <p:sldId id="478" r:id="rId62"/>
    <p:sldId id="463" r:id="rId63"/>
    <p:sldId id="470" r:id="rId64"/>
    <p:sldId id="471" r:id="rId65"/>
    <p:sldId id="472" r:id="rId66"/>
    <p:sldId id="473" r:id="rId67"/>
    <p:sldId id="448" r:id="rId68"/>
    <p:sldId id="545" r:id="rId69"/>
    <p:sldId id="540" r:id="rId70"/>
  </p:sldIdLst>
  <p:sldSz cx="14630400" cy="8229600"/>
  <p:notesSz cx="6858000" cy="9144000"/>
  <p:defaultTextStyle>
    <a:defPPr>
      <a:defRPr lang="en-US"/>
    </a:defPPr>
    <a:lvl1pPr marL="0" algn="l" defTabSz="4571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4571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4571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4571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7552" autoAdjust="0"/>
    <p:restoredTop sz="99169" autoAdjust="0"/>
  </p:normalViewPr>
  <p:slideViewPr>
    <p:cSldViewPr snapToGrid="0" snapToObjects="1">
      <p:cViewPr varScale="1">
        <p:scale>
          <a:sx n="81" d="100"/>
          <a:sy n="81" d="100"/>
        </p:scale>
        <p:origin x="-952" y="-120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ickm:Desktop:rfcs_month-3.csv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'rfcs_month-3.csv'!$B$1:$B$495</c:f>
              <c:numCache>
                <c:formatCode>m/d/yy</c:formatCode>
                <c:ptCount val="495"/>
                <c:pt idx="0">
                  <c:v>23436.0</c:v>
                </c:pt>
                <c:pt idx="1">
                  <c:v>23832.0</c:v>
                </c:pt>
                <c:pt idx="2">
                  <c:v>23862.0</c:v>
                </c:pt>
                <c:pt idx="3">
                  <c:v>23893.0</c:v>
                </c:pt>
                <c:pt idx="4">
                  <c:v>23923.0</c:v>
                </c:pt>
                <c:pt idx="5">
                  <c:v>23954.0</c:v>
                </c:pt>
                <c:pt idx="6">
                  <c:v>23985.0</c:v>
                </c:pt>
                <c:pt idx="7">
                  <c:v>24015.0</c:v>
                </c:pt>
                <c:pt idx="8">
                  <c:v>24046.0</c:v>
                </c:pt>
                <c:pt idx="9">
                  <c:v>24076.0</c:v>
                </c:pt>
                <c:pt idx="10">
                  <c:v>24107.0</c:v>
                </c:pt>
                <c:pt idx="11">
                  <c:v>24138.0</c:v>
                </c:pt>
                <c:pt idx="12">
                  <c:v>24166.0</c:v>
                </c:pt>
                <c:pt idx="13">
                  <c:v>24197.0</c:v>
                </c:pt>
                <c:pt idx="14">
                  <c:v>24227.0</c:v>
                </c:pt>
                <c:pt idx="15">
                  <c:v>24258.0</c:v>
                </c:pt>
                <c:pt idx="16">
                  <c:v>24288.0</c:v>
                </c:pt>
                <c:pt idx="17">
                  <c:v>24319.0</c:v>
                </c:pt>
                <c:pt idx="18">
                  <c:v>24350.0</c:v>
                </c:pt>
                <c:pt idx="19">
                  <c:v>24380.0</c:v>
                </c:pt>
                <c:pt idx="20">
                  <c:v>24411.0</c:v>
                </c:pt>
                <c:pt idx="21">
                  <c:v>24441.0</c:v>
                </c:pt>
                <c:pt idx="22">
                  <c:v>24472.0</c:v>
                </c:pt>
                <c:pt idx="23">
                  <c:v>24503.0</c:v>
                </c:pt>
                <c:pt idx="24">
                  <c:v>24531.0</c:v>
                </c:pt>
                <c:pt idx="25">
                  <c:v>24562.0</c:v>
                </c:pt>
                <c:pt idx="26">
                  <c:v>24592.0</c:v>
                </c:pt>
                <c:pt idx="27">
                  <c:v>24623.0</c:v>
                </c:pt>
                <c:pt idx="28">
                  <c:v>24653.0</c:v>
                </c:pt>
                <c:pt idx="29">
                  <c:v>24684.0</c:v>
                </c:pt>
                <c:pt idx="30">
                  <c:v>24715.0</c:v>
                </c:pt>
                <c:pt idx="31">
                  <c:v>24745.0</c:v>
                </c:pt>
                <c:pt idx="32">
                  <c:v>24776.0</c:v>
                </c:pt>
                <c:pt idx="33">
                  <c:v>24806.0</c:v>
                </c:pt>
                <c:pt idx="34">
                  <c:v>24837.0</c:v>
                </c:pt>
                <c:pt idx="35">
                  <c:v>24868.0</c:v>
                </c:pt>
                <c:pt idx="36">
                  <c:v>24897.0</c:v>
                </c:pt>
                <c:pt idx="37">
                  <c:v>24928.0</c:v>
                </c:pt>
                <c:pt idx="38">
                  <c:v>24958.0</c:v>
                </c:pt>
                <c:pt idx="39">
                  <c:v>24989.0</c:v>
                </c:pt>
                <c:pt idx="40">
                  <c:v>25019.0</c:v>
                </c:pt>
                <c:pt idx="41">
                  <c:v>25050.0</c:v>
                </c:pt>
                <c:pt idx="42">
                  <c:v>25081.0</c:v>
                </c:pt>
                <c:pt idx="43">
                  <c:v>25111.0</c:v>
                </c:pt>
                <c:pt idx="44">
                  <c:v>25142.0</c:v>
                </c:pt>
                <c:pt idx="45">
                  <c:v>25172.0</c:v>
                </c:pt>
                <c:pt idx="46">
                  <c:v>25203.0</c:v>
                </c:pt>
                <c:pt idx="47">
                  <c:v>25234.0</c:v>
                </c:pt>
                <c:pt idx="48">
                  <c:v>25262.0</c:v>
                </c:pt>
                <c:pt idx="49">
                  <c:v>25293.0</c:v>
                </c:pt>
                <c:pt idx="50">
                  <c:v>25323.0</c:v>
                </c:pt>
                <c:pt idx="51">
                  <c:v>25354.0</c:v>
                </c:pt>
                <c:pt idx="52">
                  <c:v>25384.0</c:v>
                </c:pt>
                <c:pt idx="53">
                  <c:v>25415.0</c:v>
                </c:pt>
                <c:pt idx="54">
                  <c:v>25446.0</c:v>
                </c:pt>
                <c:pt idx="55">
                  <c:v>25476.0</c:v>
                </c:pt>
                <c:pt idx="56">
                  <c:v>25507.0</c:v>
                </c:pt>
                <c:pt idx="57">
                  <c:v>25537.0</c:v>
                </c:pt>
                <c:pt idx="58">
                  <c:v>25568.0</c:v>
                </c:pt>
                <c:pt idx="59">
                  <c:v>25599.0</c:v>
                </c:pt>
                <c:pt idx="60">
                  <c:v>25627.0</c:v>
                </c:pt>
                <c:pt idx="61">
                  <c:v>25658.0</c:v>
                </c:pt>
                <c:pt idx="62">
                  <c:v>25688.0</c:v>
                </c:pt>
                <c:pt idx="63">
                  <c:v>25719.0</c:v>
                </c:pt>
                <c:pt idx="64">
                  <c:v>25749.0</c:v>
                </c:pt>
                <c:pt idx="65">
                  <c:v>25780.0</c:v>
                </c:pt>
                <c:pt idx="66">
                  <c:v>25811.0</c:v>
                </c:pt>
                <c:pt idx="67">
                  <c:v>25841.0</c:v>
                </c:pt>
                <c:pt idx="68">
                  <c:v>25872.0</c:v>
                </c:pt>
                <c:pt idx="69">
                  <c:v>25902.0</c:v>
                </c:pt>
                <c:pt idx="70">
                  <c:v>25933.0</c:v>
                </c:pt>
                <c:pt idx="71">
                  <c:v>25964.0</c:v>
                </c:pt>
                <c:pt idx="72">
                  <c:v>25992.0</c:v>
                </c:pt>
                <c:pt idx="73">
                  <c:v>26023.0</c:v>
                </c:pt>
                <c:pt idx="74">
                  <c:v>26053.0</c:v>
                </c:pt>
                <c:pt idx="75">
                  <c:v>26084.0</c:v>
                </c:pt>
                <c:pt idx="76">
                  <c:v>26114.0</c:v>
                </c:pt>
                <c:pt idx="77">
                  <c:v>26145.0</c:v>
                </c:pt>
                <c:pt idx="78">
                  <c:v>26206.0</c:v>
                </c:pt>
                <c:pt idx="79">
                  <c:v>26267.0</c:v>
                </c:pt>
                <c:pt idx="80">
                  <c:v>26298.0</c:v>
                </c:pt>
                <c:pt idx="81">
                  <c:v>26329.0</c:v>
                </c:pt>
                <c:pt idx="82">
                  <c:v>26358.0</c:v>
                </c:pt>
                <c:pt idx="83">
                  <c:v>26419.0</c:v>
                </c:pt>
                <c:pt idx="84">
                  <c:v>26450.0</c:v>
                </c:pt>
                <c:pt idx="85">
                  <c:v>26480.0</c:v>
                </c:pt>
                <c:pt idx="86">
                  <c:v>26511.0</c:v>
                </c:pt>
                <c:pt idx="87">
                  <c:v>26542.0</c:v>
                </c:pt>
                <c:pt idx="88">
                  <c:v>26572.0</c:v>
                </c:pt>
                <c:pt idx="89">
                  <c:v>26754.0</c:v>
                </c:pt>
                <c:pt idx="90">
                  <c:v>26784.0</c:v>
                </c:pt>
                <c:pt idx="91">
                  <c:v>26815.0</c:v>
                </c:pt>
                <c:pt idx="92">
                  <c:v>26845.0</c:v>
                </c:pt>
                <c:pt idx="93">
                  <c:v>26937.0</c:v>
                </c:pt>
                <c:pt idx="94">
                  <c:v>26968.0</c:v>
                </c:pt>
                <c:pt idx="95">
                  <c:v>26998.0</c:v>
                </c:pt>
                <c:pt idx="96">
                  <c:v>27029.0</c:v>
                </c:pt>
                <c:pt idx="97">
                  <c:v>27060.0</c:v>
                </c:pt>
                <c:pt idx="98">
                  <c:v>27119.0</c:v>
                </c:pt>
                <c:pt idx="99">
                  <c:v>27149.0</c:v>
                </c:pt>
                <c:pt idx="100">
                  <c:v>27302.0</c:v>
                </c:pt>
                <c:pt idx="101">
                  <c:v>27394.0</c:v>
                </c:pt>
                <c:pt idx="102">
                  <c:v>27425.0</c:v>
                </c:pt>
                <c:pt idx="103">
                  <c:v>27484.0</c:v>
                </c:pt>
                <c:pt idx="104">
                  <c:v>27514.0</c:v>
                </c:pt>
                <c:pt idx="105">
                  <c:v>27545.0</c:v>
                </c:pt>
                <c:pt idx="106">
                  <c:v>27606.0</c:v>
                </c:pt>
                <c:pt idx="107">
                  <c:v>27637.0</c:v>
                </c:pt>
                <c:pt idx="108">
                  <c:v>27667.0</c:v>
                </c:pt>
                <c:pt idx="109">
                  <c:v>27790.0</c:v>
                </c:pt>
                <c:pt idx="110">
                  <c:v>27911.0</c:v>
                </c:pt>
                <c:pt idx="111">
                  <c:v>27941.0</c:v>
                </c:pt>
                <c:pt idx="112">
                  <c:v>27972.0</c:v>
                </c:pt>
                <c:pt idx="113">
                  <c:v>28003.0</c:v>
                </c:pt>
                <c:pt idx="114">
                  <c:v>28033.0</c:v>
                </c:pt>
                <c:pt idx="115">
                  <c:v>28064.0</c:v>
                </c:pt>
                <c:pt idx="116">
                  <c:v>28125.0</c:v>
                </c:pt>
                <c:pt idx="117">
                  <c:v>28156.0</c:v>
                </c:pt>
                <c:pt idx="118">
                  <c:v>28245.0</c:v>
                </c:pt>
                <c:pt idx="119">
                  <c:v>28276.0</c:v>
                </c:pt>
                <c:pt idx="120">
                  <c:v>28306.0</c:v>
                </c:pt>
                <c:pt idx="121">
                  <c:v>28337.0</c:v>
                </c:pt>
                <c:pt idx="122">
                  <c:v>28398.0</c:v>
                </c:pt>
                <c:pt idx="123">
                  <c:v>28459.0</c:v>
                </c:pt>
                <c:pt idx="124">
                  <c:v>28549.0</c:v>
                </c:pt>
                <c:pt idx="125">
                  <c:v>28580.0</c:v>
                </c:pt>
                <c:pt idx="126">
                  <c:v>28702.0</c:v>
                </c:pt>
                <c:pt idx="127">
                  <c:v>28733.0</c:v>
                </c:pt>
                <c:pt idx="128">
                  <c:v>28763.0</c:v>
                </c:pt>
                <c:pt idx="129">
                  <c:v>28794.0</c:v>
                </c:pt>
                <c:pt idx="130">
                  <c:v>28824.0</c:v>
                </c:pt>
                <c:pt idx="131">
                  <c:v>28855.0</c:v>
                </c:pt>
                <c:pt idx="132">
                  <c:v>28886.0</c:v>
                </c:pt>
                <c:pt idx="133">
                  <c:v>28914.0</c:v>
                </c:pt>
                <c:pt idx="134">
                  <c:v>28945.0</c:v>
                </c:pt>
                <c:pt idx="135">
                  <c:v>28975.0</c:v>
                </c:pt>
                <c:pt idx="136">
                  <c:v>29006.0</c:v>
                </c:pt>
                <c:pt idx="137">
                  <c:v>29036.0</c:v>
                </c:pt>
                <c:pt idx="138">
                  <c:v>29128.0</c:v>
                </c:pt>
                <c:pt idx="139">
                  <c:v>29159.0</c:v>
                </c:pt>
                <c:pt idx="140">
                  <c:v>29189.0</c:v>
                </c:pt>
                <c:pt idx="141">
                  <c:v>29220.0</c:v>
                </c:pt>
                <c:pt idx="142">
                  <c:v>29251.0</c:v>
                </c:pt>
                <c:pt idx="143">
                  <c:v>29280.0</c:v>
                </c:pt>
                <c:pt idx="144">
                  <c:v>29341.0</c:v>
                </c:pt>
                <c:pt idx="145">
                  <c:v>29372.0</c:v>
                </c:pt>
                <c:pt idx="146">
                  <c:v>29402.0</c:v>
                </c:pt>
                <c:pt idx="147">
                  <c:v>29433.0</c:v>
                </c:pt>
                <c:pt idx="148">
                  <c:v>29464.0</c:v>
                </c:pt>
                <c:pt idx="149">
                  <c:v>29494.0</c:v>
                </c:pt>
                <c:pt idx="150">
                  <c:v>29525.0</c:v>
                </c:pt>
                <c:pt idx="151">
                  <c:v>29586.0</c:v>
                </c:pt>
                <c:pt idx="152">
                  <c:v>29617.0</c:v>
                </c:pt>
                <c:pt idx="153">
                  <c:v>29645.0</c:v>
                </c:pt>
                <c:pt idx="154">
                  <c:v>29706.0</c:v>
                </c:pt>
                <c:pt idx="155">
                  <c:v>29737.0</c:v>
                </c:pt>
                <c:pt idx="156">
                  <c:v>29767.0</c:v>
                </c:pt>
                <c:pt idx="157">
                  <c:v>29798.0</c:v>
                </c:pt>
                <c:pt idx="158">
                  <c:v>29829.0</c:v>
                </c:pt>
                <c:pt idx="159">
                  <c:v>29859.0</c:v>
                </c:pt>
                <c:pt idx="160">
                  <c:v>29890.0</c:v>
                </c:pt>
                <c:pt idx="161">
                  <c:v>29920.0</c:v>
                </c:pt>
                <c:pt idx="162">
                  <c:v>29951.0</c:v>
                </c:pt>
                <c:pt idx="163">
                  <c:v>29982.0</c:v>
                </c:pt>
                <c:pt idx="164">
                  <c:v>30010.0</c:v>
                </c:pt>
                <c:pt idx="165">
                  <c:v>30041.0</c:v>
                </c:pt>
                <c:pt idx="166">
                  <c:v>30071.0</c:v>
                </c:pt>
                <c:pt idx="167">
                  <c:v>30102.0</c:v>
                </c:pt>
                <c:pt idx="168">
                  <c:v>30132.0</c:v>
                </c:pt>
                <c:pt idx="169">
                  <c:v>30163.0</c:v>
                </c:pt>
                <c:pt idx="170">
                  <c:v>30285.0</c:v>
                </c:pt>
                <c:pt idx="171">
                  <c:v>30316.0</c:v>
                </c:pt>
                <c:pt idx="172">
                  <c:v>30375.0</c:v>
                </c:pt>
                <c:pt idx="173">
                  <c:v>30406.0</c:v>
                </c:pt>
                <c:pt idx="174">
                  <c:v>30436.0</c:v>
                </c:pt>
                <c:pt idx="175">
                  <c:v>30467.0</c:v>
                </c:pt>
                <c:pt idx="176">
                  <c:v>30497.0</c:v>
                </c:pt>
                <c:pt idx="177">
                  <c:v>30528.0</c:v>
                </c:pt>
                <c:pt idx="178">
                  <c:v>30559.0</c:v>
                </c:pt>
                <c:pt idx="179">
                  <c:v>30589.0</c:v>
                </c:pt>
                <c:pt idx="180">
                  <c:v>30620.0</c:v>
                </c:pt>
                <c:pt idx="181">
                  <c:v>30650.0</c:v>
                </c:pt>
                <c:pt idx="182">
                  <c:v>30681.0</c:v>
                </c:pt>
                <c:pt idx="183">
                  <c:v>30712.0</c:v>
                </c:pt>
                <c:pt idx="184">
                  <c:v>30741.0</c:v>
                </c:pt>
                <c:pt idx="185">
                  <c:v>30772.0</c:v>
                </c:pt>
                <c:pt idx="186">
                  <c:v>30802.0</c:v>
                </c:pt>
                <c:pt idx="187">
                  <c:v>30833.0</c:v>
                </c:pt>
                <c:pt idx="188">
                  <c:v>30863.0</c:v>
                </c:pt>
                <c:pt idx="189">
                  <c:v>30894.0</c:v>
                </c:pt>
                <c:pt idx="190">
                  <c:v>30925.0</c:v>
                </c:pt>
                <c:pt idx="191">
                  <c:v>30955.0</c:v>
                </c:pt>
                <c:pt idx="192">
                  <c:v>30986.0</c:v>
                </c:pt>
                <c:pt idx="193">
                  <c:v>31016.0</c:v>
                </c:pt>
                <c:pt idx="194">
                  <c:v>31047.0</c:v>
                </c:pt>
                <c:pt idx="195">
                  <c:v>31078.0</c:v>
                </c:pt>
                <c:pt idx="196">
                  <c:v>31106.0</c:v>
                </c:pt>
                <c:pt idx="197">
                  <c:v>31137.0</c:v>
                </c:pt>
                <c:pt idx="198">
                  <c:v>31167.0</c:v>
                </c:pt>
                <c:pt idx="199">
                  <c:v>31198.0</c:v>
                </c:pt>
                <c:pt idx="200">
                  <c:v>31228.0</c:v>
                </c:pt>
                <c:pt idx="201">
                  <c:v>31259.0</c:v>
                </c:pt>
                <c:pt idx="202">
                  <c:v>31290.0</c:v>
                </c:pt>
                <c:pt idx="203">
                  <c:v>31320.0</c:v>
                </c:pt>
                <c:pt idx="204">
                  <c:v>31351.0</c:v>
                </c:pt>
                <c:pt idx="205">
                  <c:v>31381.0</c:v>
                </c:pt>
                <c:pt idx="206">
                  <c:v>31412.0</c:v>
                </c:pt>
                <c:pt idx="207">
                  <c:v>31443.0</c:v>
                </c:pt>
                <c:pt idx="208">
                  <c:v>31471.0</c:v>
                </c:pt>
                <c:pt idx="209">
                  <c:v>31502.0</c:v>
                </c:pt>
                <c:pt idx="210">
                  <c:v>31532.0</c:v>
                </c:pt>
                <c:pt idx="211">
                  <c:v>31563.0</c:v>
                </c:pt>
                <c:pt idx="212">
                  <c:v>31593.0</c:v>
                </c:pt>
                <c:pt idx="213">
                  <c:v>31624.0</c:v>
                </c:pt>
                <c:pt idx="214">
                  <c:v>31655.0</c:v>
                </c:pt>
                <c:pt idx="215">
                  <c:v>31685.0</c:v>
                </c:pt>
                <c:pt idx="216">
                  <c:v>31716.0</c:v>
                </c:pt>
                <c:pt idx="217">
                  <c:v>31746.0</c:v>
                </c:pt>
                <c:pt idx="218">
                  <c:v>31777.0</c:v>
                </c:pt>
                <c:pt idx="219">
                  <c:v>31808.0</c:v>
                </c:pt>
                <c:pt idx="220">
                  <c:v>31836.0</c:v>
                </c:pt>
                <c:pt idx="221">
                  <c:v>31867.0</c:v>
                </c:pt>
                <c:pt idx="222">
                  <c:v>31897.0</c:v>
                </c:pt>
                <c:pt idx="223">
                  <c:v>31928.0</c:v>
                </c:pt>
                <c:pt idx="224">
                  <c:v>31958.0</c:v>
                </c:pt>
                <c:pt idx="225">
                  <c:v>31989.0</c:v>
                </c:pt>
                <c:pt idx="226">
                  <c:v>32020.0</c:v>
                </c:pt>
                <c:pt idx="227">
                  <c:v>32050.0</c:v>
                </c:pt>
                <c:pt idx="228">
                  <c:v>32081.0</c:v>
                </c:pt>
                <c:pt idx="229">
                  <c:v>32111.0</c:v>
                </c:pt>
                <c:pt idx="230">
                  <c:v>32142.0</c:v>
                </c:pt>
                <c:pt idx="231">
                  <c:v>32173.0</c:v>
                </c:pt>
                <c:pt idx="232">
                  <c:v>32202.0</c:v>
                </c:pt>
                <c:pt idx="233">
                  <c:v>32233.0</c:v>
                </c:pt>
                <c:pt idx="234">
                  <c:v>32263.0</c:v>
                </c:pt>
                <c:pt idx="235">
                  <c:v>32294.0</c:v>
                </c:pt>
                <c:pt idx="236">
                  <c:v>32324.0</c:v>
                </c:pt>
                <c:pt idx="237">
                  <c:v>32355.0</c:v>
                </c:pt>
                <c:pt idx="238">
                  <c:v>32386.0</c:v>
                </c:pt>
                <c:pt idx="239">
                  <c:v>32416.0</c:v>
                </c:pt>
                <c:pt idx="240">
                  <c:v>32447.0</c:v>
                </c:pt>
                <c:pt idx="241">
                  <c:v>32477.0</c:v>
                </c:pt>
                <c:pt idx="242">
                  <c:v>32508.0</c:v>
                </c:pt>
                <c:pt idx="243">
                  <c:v>32539.0</c:v>
                </c:pt>
                <c:pt idx="244">
                  <c:v>32567.0</c:v>
                </c:pt>
                <c:pt idx="245">
                  <c:v>32598.0</c:v>
                </c:pt>
                <c:pt idx="246">
                  <c:v>32628.0</c:v>
                </c:pt>
                <c:pt idx="247">
                  <c:v>32659.0</c:v>
                </c:pt>
                <c:pt idx="248">
                  <c:v>32689.0</c:v>
                </c:pt>
                <c:pt idx="249">
                  <c:v>32720.0</c:v>
                </c:pt>
                <c:pt idx="250">
                  <c:v>32751.0</c:v>
                </c:pt>
                <c:pt idx="251">
                  <c:v>32781.0</c:v>
                </c:pt>
                <c:pt idx="252">
                  <c:v>32812.0</c:v>
                </c:pt>
                <c:pt idx="253">
                  <c:v>32842.0</c:v>
                </c:pt>
                <c:pt idx="254">
                  <c:v>32873.0</c:v>
                </c:pt>
                <c:pt idx="255">
                  <c:v>32904.0</c:v>
                </c:pt>
                <c:pt idx="256">
                  <c:v>32932.0</c:v>
                </c:pt>
                <c:pt idx="257">
                  <c:v>32963.0</c:v>
                </c:pt>
                <c:pt idx="258">
                  <c:v>32993.0</c:v>
                </c:pt>
                <c:pt idx="259">
                  <c:v>33024.0</c:v>
                </c:pt>
                <c:pt idx="260">
                  <c:v>33054.0</c:v>
                </c:pt>
                <c:pt idx="261">
                  <c:v>33085.0</c:v>
                </c:pt>
                <c:pt idx="262">
                  <c:v>33116.0</c:v>
                </c:pt>
                <c:pt idx="263">
                  <c:v>33177.0</c:v>
                </c:pt>
                <c:pt idx="264">
                  <c:v>33207.0</c:v>
                </c:pt>
                <c:pt idx="265">
                  <c:v>33238.0</c:v>
                </c:pt>
                <c:pt idx="266">
                  <c:v>33269.0</c:v>
                </c:pt>
                <c:pt idx="267">
                  <c:v>33297.0</c:v>
                </c:pt>
                <c:pt idx="268">
                  <c:v>33328.0</c:v>
                </c:pt>
                <c:pt idx="269">
                  <c:v>33358.0</c:v>
                </c:pt>
                <c:pt idx="270">
                  <c:v>33419.0</c:v>
                </c:pt>
                <c:pt idx="271">
                  <c:v>33450.0</c:v>
                </c:pt>
                <c:pt idx="272">
                  <c:v>33481.0</c:v>
                </c:pt>
                <c:pt idx="273">
                  <c:v>33511.0</c:v>
                </c:pt>
                <c:pt idx="274">
                  <c:v>33542.0</c:v>
                </c:pt>
                <c:pt idx="275">
                  <c:v>33572.0</c:v>
                </c:pt>
                <c:pt idx="276">
                  <c:v>33603.0</c:v>
                </c:pt>
                <c:pt idx="277">
                  <c:v>33634.0</c:v>
                </c:pt>
                <c:pt idx="278">
                  <c:v>33663.0</c:v>
                </c:pt>
                <c:pt idx="279">
                  <c:v>33694.0</c:v>
                </c:pt>
                <c:pt idx="280">
                  <c:v>33724.0</c:v>
                </c:pt>
                <c:pt idx="281">
                  <c:v>33755.0</c:v>
                </c:pt>
                <c:pt idx="282">
                  <c:v>33785.0</c:v>
                </c:pt>
                <c:pt idx="283">
                  <c:v>33847.0</c:v>
                </c:pt>
                <c:pt idx="284">
                  <c:v>33908.0</c:v>
                </c:pt>
                <c:pt idx="285">
                  <c:v>33938.0</c:v>
                </c:pt>
                <c:pt idx="286">
                  <c:v>33969.0</c:v>
                </c:pt>
                <c:pt idx="287">
                  <c:v>34000.0</c:v>
                </c:pt>
                <c:pt idx="288">
                  <c:v>34028.0</c:v>
                </c:pt>
                <c:pt idx="289">
                  <c:v>34059.0</c:v>
                </c:pt>
                <c:pt idx="290">
                  <c:v>34089.0</c:v>
                </c:pt>
                <c:pt idx="291">
                  <c:v>34120.0</c:v>
                </c:pt>
                <c:pt idx="292">
                  <c:v>34150.0</c:v>
                </c:pt>
                <c:pt idx="293">
                  <c:v>34181.0</c:v>
                </c:pt>
                <c:pt idx="294">
                  <c:v>34212.0</c:v>
                </c:pt>
                <c:pt idx="295">
                  <c:v>34242.0</c:v>
                </c:pt>
                <c:pt idx="296">
                  <c:v>34273.0</c:v>
                </c:pt>
                <c:pt idx="297">
                  <c:v>34303.0</c:v>
                </c:pt>
                <c:pt idx="298">
                  <c:v>34334.0</c:v>
                </c:pt>
                <c:pt idx="299">
                  <c:v>34365.0</c:v>
                </c:pt>
                <c:pt idx="300">
                  <c:v>34393.0</c:v>
                </c:pt>
                <c:pt idx="301">
                  <c:v>34424.0</c:v>
                </c:pt>
                <c:pt idx="302">
                  <c:v>34454.0</c:v>
                </c:pt>
                <c:pt idx="303">
                  <c:v>34485.0</c:v>
                </c:pt>
                <c:pt idx="304">
                  <c:v>34515.0</c:v>
                </c:pt>
                <c:pt idx="305">
                  <c:v>34546.0</c:v>
                </c:pt>
                <c:pt idx="306">
                  <c:v>34577.0</c:v>
                </c:pt>
                <c:pt idx="307">
                  <c:v>34607.0</c:v>
                </c:pt>
                <c:pt idx="308">
                  <c:v>34638.0</c:v>
                </c:pt>
                <c:pt idx="309">
                  <c:v>34668.0</c:v>
                </c:pt>
                <c:pt idx="310">
                  <c:v>34699.0</c:v>
                </c:pt>
                <c:pt idx="311">
                  <c:v>34730.0</c:v>
                </c:pt>
                <c:pt idx="312">
                  <c:v>34758.0</c:v>
                </c:pt>
                <c:pt idx="313">
                  <c:v>34789.0</c:v>
                </c:pt>
                <c:pt idx="314">
                  <c:v>34819.0</c:v>
                </c:pt>
                <c:pt idx="315">
                  <c:v>34850.0</c:v>
                </c:pt>
                <c:pt idx="316">
                  <c:v>34880.0</c:v>
                </c:pt>
                <c:pt idx="317">
                  <c:v>34911.0</c:v>
                </c:pt>
                <c:pt idx="318">
                  <c:v>34942.0</c:v>
                </c:pt>
                <c:pt idx="319">
                  <c:v>34972.0</c:v>
                </c:pt>
                <c:pt idx="320">
                  <c:v>35003.0</c:v>
                </c:pt>
                <c:pt idx="321">
                  <c:v>35033.0</c:v>
                </c:pt>
                <c:pt idx="322">
                  <c:v>35064.0</c:v>
                </c:pt>
                <c:pt idx="323">
                  <c:v>35095.0</c:v>
                </c:pt>
                <c:pt idx="324">
                  <c:v>35124.0</c:v>
                </c:pt>
                <c:pt idx="325">
                  <c:v>35155.0</c:v>
                </c:pt>
                <c:pt idx="326">
                  <c:v>35185.0</c:v>
                </c:pt>
                <c:pt idx="327">
                  <c:v>35216.0</c:v>
                </c:pt>
                <c:pt idx="328">
                  <c:v>35246.0</c:v>
                </c:pt>
                <c:pt idx="329">
                  <c:v>35277.0</c:v>
                </c:pt>
                <c:pt idx="330">
                  <c:v>35308.0</c:v>
                </c:pt>
                <c:pt idx="331">
                  <c:v>35338.0</c:v>
                </c:pt>
                <c:pt idx="332">
                  <c:v>35369.0</c:v>
                </c:pt>
                <c:pt idx="333">
                  <c:v>35399.0</c:v>
                </c:pt>
                <c:pt idx="334">
                  <c:v>35430.0</c:v>
                </c:pt>
                <c:pt idx="335">
                  <c:v>35461.0</c:v>
                </c:pt>
                <c:pt idx="336">
                  <c:v>35489.0</c:v>
                </c:pt>
                <c:pt idx="337">
                  <c:v>35520.0</c:v>
                </c:pt>
                <c:pt idx="338">
                  <c:v>35550.0</c:v>
                </c:pt>
                <c:pt idx="339">
                  <c:v>35581.0</c:v>
                </c:pt>
                <c:pt idx="340">
                  <c:v>35611.0</c:v>
                </c:pt>
                <c:pt idx="341">
                  <c:v>35642.0</c:v>
                </c:pt>
                <c:pt idx="342">
                  <c:v>35673.0</c:v>
                </c:pt>
                <c:pt idx="343">
                  <c:v>35703.0</c:v>
                </c:pt>
                <c:pt idx="344">
                  <c:v>35734.0</c:v>
                </c:pt>
                <c:pt idx="345">
                  <c:v>35764.0</c:v>
                </c:pt>
                <c:pt idx="346">
                  <c:v>35795.0</c:v>
                </c:pt>
                <c:pt idx="347">
                  <c:v>35826.0</c:v>
                </c:pt>
                <c:pt idx="348">
                  <c:v>35854.0</c:v>
                </c:pt>
                <c:pt idx="349">
                  <c:v>35885.0</c:v>
                </c:pt>
                <c:pt idx="350">
                  <c:v>35915.0</c:v>
                </c:pt>
                <c:pt idx="351">
                  <c:v>35946.0</c:v>
                </c:pt>
                <c:pt idx="352">
                  <c:v>35976.0</c:v>
                </c:pt>
                <c:pt idx="353">
                  <c:v>36007.0</c:v>
                </c:pt>
                <c:pt idx="354">
                  <c:v>36038.0</c:v>
                </c:pt>
                <c:pt idx="355">
                  <c:v>36068.0</c:v>
                </c:pt>
                <c:pt idx="356">
                  <c:v>36099.0</c:v>
                </c:pt>
                <c:pt idx="357">
                  <c:v>36129.0</c:v>
                </c:pt>
                <c:pt idx="358">
                  <c:v>36160.0</c:v>
                </c:pt>
                <c:pt idx="359">
                  <c:v>36191.0</c:v>
                </c:pt>
                <c:pt idx="360">
                  <c:v>36219.0</c:v>
                </c:pt>
                <c:pt idx="361">
                  <c:v>36250.0</c:v>
                </c:pt>
                <c:pt idx="362">
                  <c:v>36280.0</c:v>
                </c:pt>
                <c:pt idx="363">
                  <c:v>36311.0</c:v>
                </c:pt>
                <c:pt idx="364">
                  <c:v>36341.0</c:v>
                </c:pt>
                <c:pt idx="365">
                  <c:v>36372.0</c:v>
                </c:pt>
                <c:pt idx="366">
                  <c:v>36403.0</c:v>
                </c:pt>
                <c:pt idx="367">
                  <c:v>36433.0</c:v>
                </c:pt>
                <c:pt idx="368">
                  <c:v>36464.0</c:v>
                </c:pt>
                <c:pt idx="369">
                  <c:v>36494.0</c:v>
                </c:pt>
                <c:pt idx="370">
                  <c:v>36525.0</c:v>
                </c:pt>
                <c:pt idx="371">
                  <c:v>36556.0</c:v>
                </c:pt>
                <c:pt idx="372">
                  <c:v>36585.0</c:v>
                </c:pt>
                <c:pt idx="373">
                  <c:v>36616.0</c:v>
                </c:pt>
                <c:pt idx="374">
                  <c:v>36646.0</c:v>
                </c:pt>
                <c:pt idx="375">
                  <c:v>36677.0</c:v>
                </c:pt>
                <c:pt idx="376">
                  <c:v>36707.0</c:v>
                </c:pt>
                <c:pt idx="377">
                  <c:v>36738.0</c:v>
                </c:pt>
                <c:pt idx="378">
                  <c:v>36769.0</c:v>
                </c:pt>
                <c:pt idx="379">
                  <c:v>36799.0</c:v>
                </c:pt>
                <c:pt idx="380">
                  <c:v>36830.0</c:v>
                </c:pt>
                <c:pt idx="381">
                  <c:v>36860.0</c:v>
                </c:pt>
                <c:pt idx="382">
                  <c:v>36891.0</c:v>
                </c:pt>
                <c:pt idx="383">
                  <c:v>36922.0</c:v>
                </c:pt>
                <c:pt idx="384">
                  <c:v>36950.0</c:v>
                </c:pt>
                <c:pt idx="385">
                  <c:v>36981.0</c:v>
                </c:pt>
                <c:pt idx="386">
                  <c:v>37011.0</c:v>
                </c:pt>
                <c:pt idx="387">
                  <c:v>37042.0</c:v>
                </c:pt>
                <c:pt idx="388">
                  <c:v>37072.0</c:v>
                </c:pt>
                <c:pt idx="389">
                  <c:v>37103.0</c:v>
                </c:pt>
                <c:pt idx="390">
                  <c:v>37134.0</c:v>
                </c:pt>
                <c:pt idx="391">
                  <c:v>37164.0</c:v>
                </c:pt>
                <c:pt idx="392">
                  <c:v>37195.0</c:v>
                </c:pt>
                <c:pt idx="393">
                  <c:v>37225.0</c:v>
                </c:pt>
                <c:pt idx="394">
                  <c:v>37256.0</c:v>
                </c:pt>
                <c:pt idx="395">
                  <c:v>37287.0</c:v>
                </c:pt>
                <c:pt idx="396">
                  <c:v>37315.0</c:v>
                </c:pt>
                <c:pt idx="397">
                  <c:v>37346.0</c:v>
                </c:pt>
                <c:pt idx="398">
                  <c:v>37376.0</c:v>
                </c:pt>
                <c:pt idx="399">
                  <c:v>37407.0</c:v>
                </c:pt>
                <c:pt idx="400">
                  <c:v>37437.0</c:v>
                </c:pt>
                <c:pt idx="401">
                  <c:v>37468.0</c:v>
                </c:pt>
                <c:pt idx="402">
                  <c:v>37499.0</c:v>
                </c:pt>
                <c:pt idx="403">
                  <c:v>37529.0</c:v>
                </c:pt>
                <c:pt idx="404">
                  <c:v>37560.0</c:v>
                </c:pt>
                <c:pt idx="405">
                  <c:v>37590.0</c:v>
                </c:pt>
                <c:pt idx="406">
                  <c:v>37621.0</c:v>
                </c:pt>
                <c:pt idx="407">
                  <c:v>37652.0</c:v>
                </c:pt>
                <c:pt idx="408">
                  <c:v>37680.0</c:v>
                </c:pt>
                <c:pt idx="409">
                  <c:v>37711.0</c:v>
                </c:pt>
                <c:pt idx="410">
                  <c:v>37741.0</c:v>
                </c:pt>
                <c:pt idx="411">
                  <c:v>37772.0</c:v>
                </c:pt>
                <c:pt idx="412">
                  <c:v>37802.0</c:v>
                </c:pt>
                <c:pt idx="413">
                  <c:v>37833.0</c:v>
                </c:pt>
                <c:pt idx="414">
                  <c:v>37864.0</c:v>
                </c:pt>
                <c:pt idx="415">
                  <c:v>37894.0</c:v>
                </c:pt>
                <c:pt idx="416">
                  <c:v>37925.0</c:v>
                </c:pt>
                <c:pt idx="417">
                  <c:v>37955.0</c:v>
                </c:pt>
                <c:pt idx="418">
                  <c:v>37986.0</c:v>
                </c:pt>
                <c:pt idx="419">
                  <c:v>38017.0</c:v>
                </c:pt>
                <c:pt idx="420">
                  <c:v>38046.0</c:v>
                </c:pt>
                <c:pt idx="421">
                  <c:v>38077.0</c:v>
                </c:pt>
                <c:pt idx="422">
                  <c:v>38107.0</c:v>
                </c:pt>
                <c:pt idx="423">
                  <c:v>38138.0</c:v>
                </c:pt>
                <c:pt idx="424">
                  <c:v>38168.0</c:v>
                </c:pt>
                <c:pt idx="425">
                  <c:v>38199.0</c:v>
                </c:pt>
                <c:pt idx="426">
                  <c:v>38230.0</c:v>
                </c:pt>
                <c:pt idx="427">
                  <c:v>38260.0</c:v>
                </c:pt>
                <c:pt idx="428">
                  <c:v>38291.0</c:v>
                </c:pt>
                <c:pt idx="429">
                  <c:v>38321.0</c:v>
                </c:pt>
                <c:pt idx="430">
                  <c:v>38352.0</c:v>
                </c:pt>
                <c:pt idx="431">
                  <c:v>38383.0</c:v>
                </c:pt>
                <c:pt idx="432">
                  <c:v>38411.0</c:v>
                </c:pt>
                <c:pt idx="433">
                  <c:v>38442.0</c:v>
                </c:pt>
                <c:pt idx="434">
                  <c:v>38472.0</c:v>
                </c:pt>
                <c:pt idx="435">
                  <c:v>38503.0</c:v>
                </c:pt>
                <c:pt idx="436">
                  <c:v>38533.0</c:v>
                </c:pt>
                <c:pt idx="437">
                  <c:v>38564.0</c:v>
                </c:pt>
                <c:pt idx="438">
                  <c:v>38595.0</c:v>
                </c:pt>
                <c:pt idx="439">
                  <c:v>38625.0</c:v>
                </c:pt>
                <c:pt idx="440">
                  <c:v>38656.0</c:v>
                </c:pt>
                <c:pt idx="441">
                  <c:v>38686.0</c:v>
                </c:pt>
                <c:pt idx="442">
                  <c:v>38717.0</c:v>
                </c:pt>
                <c:pt idx="443">
                  <c:v>38748.0</c:v>
                </c:pt>
                <c:pt idx="444">
                  <c:v>38776.0</c:v>
                </c:pt>
                <c:pt idx="445">
                  <c:v>38807.0</c:v>
                </c:pt>
                <c:pt idx="446">
                  <c:v>38837.0</c:v>
                </c:pt>
                <c:pt idx="447">
                  <c:v>38868.0</c:v>
                </c:pt>
                <c:pt idx="448">
                  <c:v>38898.0</c:v>
                </c:pt>
                <c:pt idx="449">
                  <c:v>38929.0</c:v>
                </c:pt>
                <c:pt idx="450">
                  <c:v>38960.0</c:v>
                </c:pt>
                <c:pt idx="451">
                  <c:v>38990.0</c:v>
                </c:pt>
                <c:pt idx="452">
                  <c:v>39021.0</c:v>
                </c:pt>
                <c:pt idx="453">
                  <c:v>39051.0</c:v>
                </c:pt>
                <c:pt idx="454">
                  <c:v>39082.0</c:v>
                </c:pt>
                <c:pt idx="455">
                  <c:v>39113.0</c:v>
                </c:pt>
                <c:pt idx="456">
                  <c:v>39141.0</c:v>
                </c:pt>
                <c:pt idx="457">
                  <c:v>39172.0</c:v>
                </c:pt>
                <c:pt idx="458">
                  <c:v>39202.0</c:v>
                </c:pt>
                <c:pt idx="459">
                  <c:v>39233.0</c:v>
                </c:pt>
                <c:pt idx="460">
                  <c:v>39263.0</c:v>
                </c:pt>
                <c:pt idx="461">
                  <c:v>39294.0</c:v>
                </c:pt>
                <c:pt idx="462">
                  <c:v>39325.0</c:v>
                </c:pt>
                <c:pt idx="463">
                  <c:v>39355.0</c:v>
                </c:pt>
                <c:pt idx="464">
                  <c:v>39386.0</c:v>
                </c:pt>
                <c:pt idx="465">
                  <c:v>39416.0</c:v>
                </c:pt>
                <c:pt idx="466">
                  <c:v>39447.0</c:v>
                </c:pt>
                <c:pt idx="467">
                  <c:v>39478.0</c:v>
                </c:pt>
                <c:pt idx="468">
                  <c:v>39507.0</c:v>
                </c:pt>
                <c:pt idx="469">
                  <c:v>39538.0</c:v>
                </c:pt>
                <c:pt idx="470">
                  <c:v>39568.0</c:v>
                </c:pt>
                <c:pt idx="471">
                  <c:v>39599.0</c:v>
                </c:pt>
                <c:pt idx="472">
                  <c:v>39629.0</c:v>
                </c:pt>
                <c:pt idx="473">
                  <c:v>39660.0</c:v>
                </c:pt>
                <c:pt idx="474">
                  <c:v>39691.0</c:v>
                </c:pt>
                <c:pt idx="475">
                  <c:v>39721.0</c:v>
                </c:pt>
                <c:pt idx="476">
                  <c:v>39752.0</c:v>
                </c:pt>
                <c:pt idx="477">
                  <c:v>39782.0</c:v>
                </c:pt>
                <c:pt idx="478">
                  <c:v>39813.0</c:v>
                </c:pt>
                <c:pt idx="479">
                  <c:v>39844.0</c:v>
                </c:pt>
                <c:pt idx="480">
                  <c:v>39872.0</c:v>
                </c:pt>
                <c:pt idx="481">
                  <c:v>39903.0</c:v>
                </c:pt>
                <c:pt idx="482">
                  <c:v>39933.0</c:v>
                </c:pt>
                <c:pt idx="483">
                  <c:v>39964.0</c:v>
                </c:pt>
                <c:pt idx="484">
                  <c:v>39994.0</c:v>
                </c:pt>
                <c:pt idx="485">
                  <c:v>40025.0</c:v>
                </c:pt>
                <c:pt idx="486">
                  <c:v>40056.0</c:v>
                </c:pt>
                <c:pt idx="487">
                  <c:v>40086.0</c:v>
                </c:pt>
                <c:pt idx="488">
                  <c:v>40117.0</c:v>
                </c:pt>
                <c:pt idx="489">
                  <c:v>40147.0</c:v>
                </c:pt>
                <c:pt idx="490">
                  <c:v>40178.0</c:v>
                </c:pt>
                <c:pt idx="491">
                  <c:v>40209.0</c:v>
                </c:pt>
                <c:pt idx="492">
                  <c:v>40237.0</c:v>
                </c:pt>
                <c:pt idx="493">
                  <c:v>40268.0</c:v>
                </c:pt>
              </c:numCache>
            </c:numRef>
          </c:cat>
          <c:val>
            <c:numRef>
              <c:f>'rfcs_month-3.csv'!$D$1:$D$495</c:f>
              <c:numCache>
                <c:formatCode>General</c:formatCode>
                <c:ptCount val="495"/>
                <c:pt idx="0">
                  <c:v>1.0</c:v>
                </c:pt>
                <c:pt idx="1">
                  <c:v>2.0</c:v>
                </c:pt>
                <c:pt idx="2">
                  <c:v>6.0</c:v>
                </c:pt>
                <c:pt idx="3">
                  <c:v>9.0</c:v>
                </c:pt>
                <c:pt idx="4">
                  <c:v>10.0</c:v>
                </c:pt>
                <c:pt idx="5">
                  <c:v>11.0</c:v>
                </c:pt>
                <c:pt idx="6">
                  <c:v>16.0</c:v>
                </c:pt>
                <c:pt idx="7">
                  <c:v>18.0</c:v>
                </c:pt>
                <c:pt idx="8">
                  <c:v>24.0</c:v>
                </c:pt>
                <c:pt idx="9">
                  <c:v>25.0</c:v>
                </c:pt>
                <c:pt idx="10">
                  <c:v>26.0</c:v>
                </c:pt>
                <c:pt idx="11">
                  <c:v>29.0</c:v>
                </c:pt>
                <c:pt idx="12">
                  <c:v>33.0</c:v>
                </c:pt>
                <c:pt idx="13">
                  <c:v>41.0</c:v>
                </c:pt>
                <c:pt idx="14">
                  <c:v>49.0</c:v>
                </c:pt>
                <c:pt idx="15">
                  <c:v>50.0</c:v>
                </c:pt>
                <c:pt idx="16">
                  <c:v>57.0</c:v>
                </c:pt>
                <c:pt idx="17">
                  <c:v>62.0</c:v>
                </c:pt>
                <c:pt idx="18">
                  <c:v>66.0</c:v>
                </c:pt>
                <c:pt idx="19">
                  <c:v>70.0</c:v>
                </c:pt>
                <c:pt idx="20">
                  <c:v>75.0</c:v>
                </c:pt>
                <c:pt idx="21">
                  <c:v>77.0</c:v>
                </c:pt>
                <c:pt idx="22">
                  <c:v>84.0</c:v>
                </c:pt>
                <c:pt idx="23">
                  <c:v>91.0</c:v>
                </c:pt>
                <c:pt idx="24">
                  <c:v>102.0</c:v>
                </c:pt>
                <c:pt idx="25">
                  <c:v>109.0</c:v>
                </c:pt>
                <c:pt idx="26">
                  <c:v>139.0</c:v>
                </c:pt>
                <c:pt idx="27">
                  <c:v>166.0</c:v>
                </c:pt>
                <c:pt idx="28">
                  <c:v>178.0</c:v>
                </c:pt>
                <c:pt idx="29">
                  <c:v>197.0</c:v>
                </c:pt>
                <c:pt idx="30">
                  <c:v>212.0</c:v>
                </c:pt>
                <c:pt idx="31">
                  <c:v>234.0</c:v>
                </c:pt>
                <c:pt idx="32">
                  <c:v>248.0</c:v>
                </c:pt>
                <c:pt idx="33">
                  <c:v>257.0</c:v>
                </c:pt>
                <c:pt idx="34">
                  <c:v>266.0</c:v>
                </c:pt>
                <c:pt idx="35">
                  <c:v>279.0</c:v>
                </c:pt>
                <c:pt idx="36">
                  <c:v>289.0</c:v>
                </c:pt>
                <c:pt idx="37">
                  <c:v>302.0</c:v>
                </c:pt>
                <c:pt idx="38">
                  <c:v>312.0</c:v>
                </c:pt>
                <c:pt idx="39">
                  <c:v>329.0</c:v>
                </c:pt>
                <c:pt idx="40">
                  <c:v>338.0</c:v>
                </c:pt>
                <c:pt idx="41">
                  <c:v>352.0</c:v>
                </c:pt>
                <c:pt idx="42">
                  <c:v>364.0</c:v>
                </c:pt>
                <c:pt idx="43">
                  <c:v>370.0</c:v>
                </c:pt>
                <c:pt idx="44">
                  <c:v>380.0</c:v>
                </c:pt>
                <c:pt idx="45">
                  <c:v>389.0</c:v>
                </c:pt>
                <c:pt idx="46">
                  <c:v>400.0</c:v>
                </c:pt>
                <c:pt idx="47">
                  <c:v>416.0</c:v>
                </c:pt>
                <c:pt idx="48">
                  <c:v>437.0</c:v>
                </c:pt>
                <c:pt idx="49">
                  <c:v>455.0</c:v>
                </c:pt>
                <c:pt idx="50">
                  <c:v>468.0</c:v>
                </c:pt>
                <c:pt idx="51">
                  <c:v>479.0</c:v>
                </c:pt>
                <c:pt idx="52">
                  <c:v>497.0</c:v>
                </c:pt>
                <c:pt idx="53">
                  <c:v>510.0</c:v>
                </c:pt>
                <c:pt idx="54">
                  <c:v>523.0</c:v>
                </c:pt>
                <c:pt idx="55">
                  <c:v>530.0</c:v>
                </c:pt>
                <c:pt idx="56">
                  <c:v>536.0</c:v>
                </c:pt>
                <c:pt idx="57">
                  <c:v>550.0</c:v>
                </c:pt>
                <c:pt idx="58">
                  <c:v>562.0</c:v>
                </c:pt>
                <c:pt idx="59">
                  <c:v>568.0</c:v>
                </c:pt>
                <c:pt idx="60">
                  <c:v>573.0</c:v>
                </c:pt>
                <c:pt idx="61">
                  <c:v>584.0</c:v>
                </c:pt>
                <c:pt idx="62">
                  <c:v>590.0</c:v>
                </c:pt>
                <c:pt idx="63">
                  <c:v>591.0</c:v>
                </c:pt>
                <c:pt idx="64">
                  <c:v>594.0</c:v>
                </c:pt>
                <c:pt idx="65">
                  <c:v>597.0</c:v>
                </c:pt>
                <c:pt idx="66">
                  <c:v>599.0</c:v>
                </c:pt>
                <c:pt idx="67">
                  <c:v>600.0</c:v>
                </c:pt>
                <c:pt idx="68">
                  <c:v>610.0</c:v>
                </c:pt>
                <c:pt idx="69">
                  <c:v>615.0</c:v>
                </c:pt>
                <c:pt idx="70">
                  <c:v>622.0</c:v>
                </c:pt>
                <c:pt idx="71">
                  <c:v>623.0</c:v>
                </c:pt>
                <c:pt idx="72">
                  <c:v>624.0</c:v>
                </c:pt>
                <c:pt idx="73">
                  <c:v>625.0</c:v>
                </c:pt>
                <c:pt idx="74">
                  <c:v>629.0</c:v>
                </c:pt>
                <c:pt idx="75">
                  <c:v>631.0</c:v>
                </c:pt>
                <c:pt idx="76">
                  <c:v>637.0</c:v>
                </c:pt>
                <c:pt idx="77">
                  <c:v>642.0</c:v>
                </c:pt>
                <c:pt idx="78">
                  <c:v>643.0</c:v>
                </c:pt>
                <c:pt idx="79">
                  <c:v>645.0</c:v>
                </c:pt>
                <c:pt idx="80">
                  <c:v>646.0</c:v>
                </c:pt>
                <c:pt idx="81">
                  <c:v>647.0</c:v>
                </c:pt>
                <c:pt idx="82">
                  <c:v>648.0</c:v>
                </c:pt>
                <c:pt idx="83">
                  <c:v>650.0</c:v>
                </c:pt>
                <c:pt idx="84">
                  <c:v>651.0</c:v>
                </c:pt>
                <c:pt idx="85">
                  <c:v>652.0</c:v>
                </c:pt>
                <c:pt idx="86">
                  <c:v>654.0</c:v>
                </c:pt>
                <c:pt idx="87">
                  <c:v>655.0</c:v>
                </c:pt>
                <c:pt idx="88">
                  <c:v>657.0</c:v>
                </c:pt>
                <c:pt idx="89">
                  <c:v>659.0</c:v>
                </c:pt>
                <c:pt idx="90">
                  <c:v>661.0</c:v>
                </c:pt>
                <c:pt idx="91">
                  <c:v>664.0</c:v>
                </c:pt>
                <c:pt idx="92">
                  <c:v>665.0</c:v>
                </c:pt>
                <c:pt idx="93">
                  <c:v>666.0</c:v>
                </c:pt>
                <c:pt idx="94">
                  <c:v>670.0</c:v>
                </c:pt>
                <c:pt idx="95">
                  <c:v>675.0</c:v>
                </c:pt>
                <c:pt idx="96">
                  <c:v>677.0</c:v>
                </c:pt>
                <c:pt idx="97">
                  <c:v>678.0</c:v>
                </c:pt>
                <c:pt idx="98">
                  <c:v>681.0</c:v>
                </c:pt>
                <c:pt idx="99">
                  <c:v>682.0</c:v>
                </c:pt>
                <c:pt idx="100">
                  <c:v>684.0</c:v>
                </c:pt>
                <c:pt idx="101">
                  <c:v>685.0</c:v>
                </c:pt>
                <c:pt idx="102">
                  <c:v>686.0</c:v>
                </c:pt>
                <c:pt idx="103">
                  <c:v>687.0</c:v>
                </c:pt>
                <c:pt idx="104">
                  <c:v>688.0</c:v>
                </c:pt>
                <c:pt idx="105">
                  <c:v>689.0</c:v>
                </c:pt>
                <c:pt idx="106">
                  <c:v>690.0</c:v>
                </c:pt>
                <c:pt idx="107">
                  <c:v>691.0</c:v>
                </c:pt>
                <c:pt idx="108">
                  <c:v>692.0</c:v>
                </c:pt>
                <c:pt idx="109">
                  <c:v>695.0</c:v>
                </c:pt>
                <c:pt idx="110">
                  <c:v>696.0</c:v>
                </c:pt>
                <c:pt idx="111">
                  <c:v>698.0</c:v>
                </c:pt>
                <c:pt idx="112">
                  <c:v>699.0</c:v>
                </c:pt>
                <c:pt idx="113">
                  <c:v>702.0</c:v>
                </c:pt>
                <c:pt idx="114">
                  <c:v>706.0</c:v>
                </c:pt>
                <c:pt idx="115">
                  <c:v>708.0</c:v>
                </c:pt>
                <c:pt idx="116">
                  <c:v>709.0</c:v>
                </c:pt>
                <c:pt idx="117">
                  <c:v>712.0</c:v>
                </c:pt>
                <c:pt idx="118">
                  <c:v>715.0</c:v>
                </c:pt>
                <c:pt idx="119">
                  <c:v>717.0</c:v>
                </c:pt>
                <c:pt idx="120">
                  <c:v>718.0</c:v>
                </c:pt>
                <c:pt idx="121">
                  <c:v>723.0</c:v>
                </c:pt>
                <c:pt idx="122">
                  <c:v>734.0</c:v>
                </c:pt>
                <c:pt idx="123">
                  <c:v>738.0</c:v>
                </c:pt>
                <c:pt idx="124">
                  <c:v>741.0</c:v>
                </c:pt>
                <c:pt idx="125">
                  <c:v>745.0</c:v>
                </c:pt>
                <c:pt idx="126">
                  <c:v>750.0</c:v>
                </c:pt>
                <c:pt idx="127">
                  <c:v>756.0</c:v>
                </c:pt>
                <c:pt idx="128">
                  <c:v>762.0</c:v>
                </c:pt>
                <c:pt idx="129">
                  <c:v>764.0</c:v>
                </c:pt>
                <c:pt idx="130">
                  <c:v>770.0</c:v>
                </c:pt>
                <c:pt idx="131">
                  <c:v>775.0</c:v>
                </c:pt>
                <c:pt idx="132">
                  <c:v>780.0</c:v>
                </c:pt>
                <c:pt idx="133">
                  <c:v>786.0</c:v>
                </c:pt>
                <c:pt idx="134">
                  <c:v>787.0</c:v>
                </c:pt>
                <c:pt idx="135">
                  <c:v>790.0</c:v>
                </c:pt>
                <c:pt idx="136">
                  <c:v>806.0</c:v>
                </c:pt>
                <c:pt idx="137">
                  <c:v>807.0</c:v>
                </c:pt>
                <c:pt idx="138">
                  <c:v>809.0</c:v>
                </c:pt>
                <c:pt idx="139">
                  <c:v>811.0</c:v>
                </c:pt>
                <c:pt idx="140">
                  <c:v>815.0</c:v>
                </c:pt>
                <c:pt idx="141">
                  <c:v>824.0</c:v>
                </c:pt>
                <c:pt idx="142">
                  <c:v>826.0</c:v>
                </c:pt>
                <c:pt idx="143">
                  <c:v>828.0</c:v>
                </c:pt>
                <c:pt idx="144">
                  <c:v>834.0</c:v>
                </c:pt>
                <c:pt idx="145">
                  <c:v>835.0</c:v>
                </c:pt>
                <c:pt idx="146">
                  <c:v>839.0</c:v>
                </c:pt>
                <c:pt idx="147">
                  <c:v>843.0</c:v>
                </c:pt>
                <c:pt idx="148">
                  <c:v>845.0</c:v>
                </c:pt>
                <c:pt idx="149">
                  <c:v>848.0</c:v>
                </c:pt>
                <c:pt idx="150">
                  <c:v>858.0</c:v>
                </c:pt>
                <c:pt idx="151">
                  <c:v>863.0</c:v>
                </c:pt>
                <c:pt idx="152">
                  <c:v>869.0</c:v>
                </c:pt>
                <c:pt idx="153">
                  <c:v>874.0</c:v>
                </c:pt>
                <c:pt idx="154">
                  <c:v>878.0</c:v>
                </c:pt>
                <c:pt idx="155">
                  <c:v>880.0</c:v>
                </c:pt>
                <c:pt idx="156">
                  <c:v>882.0</c:v>
                </c:pt>
                <c:pt idx="157">
                  <c:v>883.0</c:v>
                </c:pt>
                <c:pt idx="158">
                  <c:v>884.0</c:v>
                </c:pt>
                <c:pt idx="159">
                  <c:v>889.0</c:v>
                </c:pt>
                <c:pt idx="160">
                  <c:v>893.0</c:v>
                </c:pt>
                <c:pt idx="161">
                  <c:v>896.0</c:v>
                </c:pt>
                <c:pt idx="162">
                  <c:v>904.0</c:v>
                </c:pt>
                <c:pt idx="163">
                  <c:v>908.0</c:v>
                </c:pt>
                <c:pt idx="164">
                  <c:v>912.0</c:v>
                </c:pt>
                <c:pt idx="165">
                  <c:v>916.0</c:v>
                </c:pt>
                <c:pt idx="166">
                  <c:v>919.0</c:v>
                </c:pt>
                <c:pt idx="167">
                  <c:v>921.0</c:v>
                </c:pt>
                <c:pt idx="168">
                  <c:v>923.0</c:v>
                </c:pt>
                <c:pt idx="169">
                  <c:v>924.0</c:v>
                </c:pt>
                <c:pt idx="170">
                  <c:v>927.0</c:v>
                </c:pt>
                <c:pt idx="171">
                  <c:v>928.0</c:v>
                </c:pt>
                <c:pt idx="172">
                  <c:v>930.0</c:v>
                </c:pt>
                <c:pt idx="173">
                  <c:v>935.0</c:v>
                </c:pt>
                <c:pt idx="174">
                  <c:v>937.0</c:v>
                </c:pt>
                <c:pt idx="175">
                  <c:v>941.0</c:v>
                </c:pt>
                <c:pt idx="176">
                  <c:v>947.0</c:v>
                </c:pt>
                <c:pt idx="177">
                  <c:v>949.0</c:v>
                </c:pt>
                <c:pt idx="178">
                  <c:v>952.0</c:v>
                </c:pt>
                <c:pt idx="179">
                  <c:v>955.0</c:v>
                </c:pt>
                <c:pt idx="180">
                  <c:v>960.0</c:v>
                </c:pt>
                <c:pt idx="181">
                  <c:v>968.0</c:v>
                </c:pt>
                <c:pt idx="182">
                  <c:v>970.0</c:v>
                </c:pt>
                <c:pt idx="183">
                  <c:v>974.0</c:v>
                </c:pt>
                <c:pt idx="184">
                  <c:v>981.0</c:v>
                </c:pt>
                <c:pt idx="185">
                  <c:v>983.0</c:v>
                </c:pt>
                <c:pt idx="186">
                  <c:v>986.0</c:v>
                </c:pt>
                <c:pt idx="187">
                  <c:v>988.0</c:v>
                </c:pt>
                <c:pt idx="188">
                  <c:v>992.0</c:v>
                </c:pt>
                <c:pt idx="189">
                  <c:v>995.0</c:v>
                </c:pt>
                <c:pt idx="190">
                  <c:v>1000.0</c:v>
                </c:pt>
                <c:pt idx="191">
                  <c:v>1001.0</c:v>
                </c:pt>
                <c:pt idx="192">
                  <c:v>1004.0</c:v>
                </c:pt>
                <c:pt idx="193">
                  <c:v>1011.0</c:v>
                </c:pt>
                <c:pt idx="194">
                  <c:v>1016.0</c:v>
                </c:pt>
                <c:pt idx="195">
                  <c:v>1017.0</c:v>
                </c:pt>
                <c:pt idx="196">
                  <c:v>1025.0</c:v>
                </c:pt>
                <c:pt idx="197">
                  <c:v>1027.0</c:v>
                </c:pt>
                <c:pt idx="198">
                  <c:v>1032.0</c:v>
                </c:pt>
                <c:pt idx="199">
                  <c:v>1033.0</c:v>
                </c:pt>
                <c:pt idx="200">
                  <c:v>1037.0</c:v>
                </c:pt>
                <c:pt idx="201">
                  <c:v>1038.0</c:v>
                </c:pt>
                <c:pt idx="202">
                  <c:v>1047.0</c:v>
                </c:pt>
                <c:pt idx="203">
                  <c:v>1052.0</c:v>
                </c:pt>
                <c:pt idx="204">
                  <c:v>1060.0</c:v>
                </c:pt>
                <c:pt idx="205">
                  <c:v>1064.0</c:v>
                </c:pt>
                <c:pt idx="206">
                  <c:v>1068.0</c:v>
                </c:pt>
                <c:pt idx="207">
                  <c:v>1070.0</c:v>
                </c:pt>
                <c:pt idx="208">
                  <c:v>1074.0</c:v>
                </c:pt>
                <c:pt idx="209">
                  <c:v>1078.0</c:v>
                </c:pt>
                <c:pt idx="210">
                  <c:v>1084.0</c:v>
                </c:pt>
                <c:pt idx="211">
                  <c:v>1090.0</c:v>
                </c:pt>
                <c:pt idx="212">
                  <c:v>1096.0</c:v>
                </c:pt>
                <c:pt idx="213">
                  <c:v>1101.0</c:v>
                </c:pt>
                <c:pt idx="214">
                  <c:v>1109.0</c:v>
                </c:pt>
                <c:pt idx="215">
                  <c:v>1110.0</c:v>
                </c:pt>
                <c:pt idx="216">
                  <c:v>1118.0</c:v>
                </c:pt>
                <c:pt idx="217">
                  <c:v>1122.0</c:v>
                </c:pt>
                <c:pt idx="218">
                  <c:v>1125.0</c:v>
                </c:pt>
                <c:pt idx="219">
                  <c:v>1128.0</c:v>
                </c:pt>
                <c:pt idx="220">
                  <c:v>1135.0</c:v>
                </c:pt>
                <c:pt idx="221">
                  <c:v>1142.0</c:v>
                </c:pt>
                <c:pt idx="222">
                  <c:v>1150.0</c:v>
                </c:pt>
                <c:pt idx="223">
                  <c:v>1162.0</c:v>
                </c:pt>
                <c:pt idx="224">
                  <c:v>1168.0</c:v>
                </c:pt>
                <c:pt idx="225">
                  <c:v>1177.0</c:v>
                </c:pt>
                <c:pt idx="226">
                  <c:v>1183.0</c:v>
                </c:pt>
                <c:pt idx="227">
                  <c:v>1189.0</c:v>
                </c:pt>
                <c:pt idx="228">
                  <c:v>1198.0</c:v>
                </c:pt>
                <c:pt idx="229">
                  <c:v>1209.0</c:v>
                </c:pt>
                <c:pt idx="230">
                  <c:v>1220.0</c:v>
                </c:pt>
                <c:pt idx="231">
                  <c:v>1227.0</c:v>
                </c:pt>
                <c:pt idx="232">
                  <c:v>1233.0</c:v>
                </c:pt>
                <c:pt idx="233">
                  <c:v>1241.0</c:v>
                </c:pt>
                <c:pt idx="234">
                  <c:v>1251.0</c:v>
                </c:pt>
                <c:pt idx="235">
                  <c:v>1266.0</c:v>
                </c:pt>
                <c:pt idx="236">
                  <c:v>1275.0</c:v>
                </c:pt>
                <c:pt idx="237">
                  <c:v>1284.0</c:v>
                </c:pt>
                <c:pt idx="238">
                  <c:v>1289.0</c:v>
                </c:pt>
                <c:pt idx="239">
                  <c:v>1294.0</c:v>
                </c:pt>
                <c:pt idx="240">
                  <c:v>1305.0</c:v>
                </c:pt>
                <c:pt idx="241">
                  <c:v>1313.0</c:v>
                </c:pt>
                <c:pt idx="242">
                  <c:v>1315.0</c:v>
                </c:pt>
                <c:pt idx="243">
                  <c:v>1340.0</c:v>
                </c:pt>
                <c:pt idx="244">
                  <c:v>1355.0</c:v>
                </c:pt>
                <c:pt idx="245">
                  <c:v>1366.0</c:v>
                </c:pt>
                <c:pt idx="246">
                  <c:v>1381.0</c:v>
                </c:pt>
                <c:pt idx="247">
                  <c:v>1393.0</c:v>
                </c:pt>
                <c:pt idx="248">
                  <c:v>1406.0</c:v>
                </c:pt>
                <c:pt idx="249">
                  <c:v>1421.0</c:v>
                </c:pt>
                <c:pt idx="250">
                  <c:v>1434.0</c:v>
                </c:pt>
                <c:pt idx="251">
                  <c:v>1455.0</c:v>
                </c:pt>
                <c:pt idx="252">
                  <c:v>1471.0</c:v>
                </c:pt>
                <c:pt idx="253">
                  <c:v>1474.0</c:v>
                </c:pt>
                <c:pt idx="254">
                  <c:v>1490.0</c:v>
                </c:pt>
                <c:pt idx="255">
                  <c:v>1503.0</c:v>
                </c:pt>
                <c:pt idx="256">
                  <c:v>1510.0</c:v>
                </c:pt>
                <c:pt idx="257">
                  <c:v>1533.0</c:v>
                </c:pt>
                <c:pt idx="258">
                  <c:v>1536.0</c:v>
                </c:pt>
                <c:pt idx="259">
                  <c:v>1557.0</c:v>
                </c:pt>
                <c:pt idx="260">
                  <c:v>1565.0</c:v>
                </c:pt>
                <c:pt idx="261">
                  <c:v>1590.0</c:v>
                </c:pt>
                <c:pt idx="262">
                  <c:v>1623.0</c:v>
                </c:pt>
                <c:pt idx="263">
                  <c:v>1635.0</c:v>
                </c:pt>
                <c:pt idx="264">
                  <c:v>1650.0</c:v>
                </c:pt>
                <c:pt idx="265">
                  <c:v>1675.0</c:v>
                </c:pt>
                <c:pt idx="266">
                  <c:v>1680.0</c:v>
                </c:pt>
                <c:pt idx="267">
                  <c:v>1686.0</c:v>
                </c:pt>
                <c:pt idx="268">
                  <c:v>1711.0</c:v>
                </c:pt>
                <c:pt idx="269">
                  <c:v>1723.0</c:v>
                </c:pt>
                <c:pt idx="270">
                  <c:v>1738.0</c:v>
                </c:pt>
                <c:pt idx="271">
                  <c:v>1740.0</c:v>
                </c:pt>
                <c:pt idx="272">
                  <c:v>1766.0</c:v>
                </c:pt>
                <c:pt idx="273">
                  <c:v>1772.0</c:v>
                </c:pt>
                <c:pt idx="274">
                  <c:v>1784.0</c:v>
                </c:pt>
                <c:pt idx="275">
                  <c:v>1793.0</c:v>
                </c:pt>
                <c:pt idx="276">
                  <c:v>1806.0</c:v>
                </c:pt>
                <c:pt idx="277">
                  <c:v>1824.0</c:v>
                </c:pt>
                <c:pt idx="278">
                  <c:v>1838.0</c:v>
                </c:pt>
                <c:pt idx="279">
                  <c:v>1846.0</c:v>
                </c:pt>
                <c:pt idx="280">
                  <c:v>1856.0</c:v>
                </c:pt>
                <c:pt idx="281">
                  <c:v>1874.0</c:v>
                </c:pt>
                <c:pt idx="282">
                  <c:v>1888.0</c:v>
                </c:pt>
                <c:pt idx="283">
                  <c:v>1919.0</c:v>
                </c:pt>
                <c:pt idx="284">
                  <c:v>1959.0</c:v>
                </c:pt>
                <c:pt idx="285">
                  <c:v>1973.0</c:v>
                </c:pt>
                <c:pt idx="286">
                  <c:v>1976.0</c:v>
                </c:pt>
                <c:pt idx="287">
                  <c:v>2018.0</c:v>
                </c:pt>
                <c:pt idx="288">
                  <c:v>2034.0</c:v>
                </c:pt>
                <c:pt idx="289">
                  <c:v>2052.0</c:v>
                </c:pt>
                <c:pt idx="290">
                  <c:v>2064.0</c:v>
                </c:pt>
                <c:pt idx="291">
                  <c:v>2074.0</c:v>
                </c:pt>
                <c:pt idx="292">
                  <c:v>2091.0</c:v>
                </c:pt>
                <c:pt idx="293">
                  <c:v>2099.0</c:v>
                </c:pt>
                <c:pt idx="294">
                  <c:v>2101.0</c:v>
                </c:pt>
                <c:pt idx="295">
                  <c:v>2133.0</c:v>
                </c:pt>
                <c:pt idx="296">
                  <c:v>2146.0</c:v>
                </c:pt>
                <c:pt idx="297">
                  <c:v>2162.0</c:v>
                </c:pt>
                <c:pt idx="298">
                  <c:v>2168.0</c:v>
                </c:pt>
                <c:pt idx="299">
                  <c:v>2205.0</c:v>
                </c:pt>
                <c:pt idx="300">
                  <c:v>2215.0</c:v>
                </c:pt>
                <c:pt idx="301">
                  <c:v>2239.0</c:v>
                </c:pt>
                <c:pt idx="302">
                  <c:v>2261.0</c:v>
                </c:pt>
                <c:pt idx="303">
                  <c:v>2277.0</c:v>
                </c:pt>
                <c:pt idx="304">
                  <c:v>2287.0</c:v>
                </c:pt>
                <c:pt idx="305">
                  <c:v>2302.0</c:v>
                </c:pt>
                <c:pt idx="306">
                  <c:v>2318.0</c:v>
                </c:pt>
                <c:pt idx="307">
                  <c:v>2338.0</c:v>
                </c:pt>
                <c:pt idx="308">
                  <c:v>2350.0</c:v>
                </c:pt>
                <c:pt idx="309">
                  <c:v>2378.0</c:v>
                </c:pt>
                <c:pt idx="310">
                  <c:v>2402.0</c:v>
                </c:pt>
                <c:pt idx="311">
                  <c:v>2427.0</c:v>
                </c:pt>
                <c:pt idx="312">
                  <c:v>2444.0</c:v>
                </c:pt>
                <c:pt idx="313">
                  <c:v>2479.0</c:v>
                </c:pt>
                <c:pt idx="314">
                  <c:v>2503.0</c:v>
                </c:pt>
                <c:pt idx="315">
                  <c:v>2518.0</c:v>
                </c:pt>
                <c:pt idx="316">
                  <c:v>2559.0</c:v>
                </c:pt>
                <c:pt idx="317">
                  <c:v>2565.0</c:v>
                </c:pt>
                <c:pt idx="318">
                  <c:v>2602.0</c:v>
                </c:pt>
                <c:pt idx="319">
                  <c:v>2627.0</c:v>
                </c:pt>
                <c:pt idx="320">
                  <c:v>2643.0</c:v>
                </c:pt>
                <c:pt idx="321">
                  <c:v>2648.0</c:v>
                </c:pt>
                <c:pt idx="322">
                  <c:v>2661.0</c:v>
                </c:pt>
                <c:pt idx="323">
                  <c:v>2680.0</c:v>
                </c:pt>
                <c:pt idx="324">
                  <c:v>2704.0</c:v>
                </c:pt>
                <c:pt idx="325">
                  <c:v>2718.0</c:v>
                </c:pt>
                <c:pt idx="326">
                  <c:v>2733.0</c:v>
                </c:pt>
                <c:pt idx="327">
                  <c:v>2766.0</c:v>
                </c:pt>
                <c:pt idx="328">
                  <c:v>2793.0</c:v>
                </c:pt>
                <c:pt idx="329">
                  <c:v>2804.0</c:v>
                </c:pt>
                <c:pt idx="330">
                  <c:v>2825.0</c:v>
                </c:pt>
                <c:pt idx="331">
                  <c:v>2870.0</c:v>
                </c:pt>
                <c:pt idx="332">
                  <c:v>2904.0</c:v>
                </c:pt>
                <c:pt idx="333">
                  <c:v>2933.0</c:v>
                </c:pt>
                <c:pt idx="334">
                  <c:v>2940.0</c:v>
                </c:pt>
                <c:pt idx="335">
                  <c:v>2972.0</c:v>
                </c:pt>
                <c:pt idx="336">
                  <c:v>2990.0</c:v>
                </c:pt>
                <c:pt idx="337">
                  <c:v>3005.0</c:v>
                </c:pt>
                <c:pt idx="338">
                  <c:v>3020.0</c:v>
                </c:pt>
                <c:pt idx="339">
                  <c:v>3028.0</c:v>
                </c:pt>
                <c:pt idx="340">
                  <c:v>3055.0</c:v>
                </c:pt>
                <c:pt idx="341">
                  <c:v>3061.0</c:v>
                </c:pt>
                <c:pt idx="342">
                  <c:v>3082.0</c:v>
                </c:pt>
                <c:pt idx="343">
                  <c:v>3095.0</c:v>
                </c:pt>
                <c:pt idx="344">
                  <c:v>3111.0</c:v>
                </c:pt>
                <c:pt idx="345">
                  <c:v>3120.0</c:v>
                </c:pt>
                <c:pt idx="346">
                  <c:v>3133.0</c:v>
                </c:pt>
                <c:pt idx="347">
                  <c:v>3153.0</c:v>
                </c:pt>
                <c:pt idx="348">
                  <c:v>3163.0</c:v>
                </c:pt>
                <c:pt idx="349">
                  <c:v>3169.0</c:v>
                </c:pt>
                <c:pt idx="350">
                  <c:v>3188.0</c:v>
                </c:pt>
                <c:pt idx="351">
                  <c:v>3198.0</c:v>
                </c:pt>
                <c:pt idx="352">
                  <c:v>3215.0</c:v>
                </c:pt>
                <c:pt idx="353">
                  <c:v>3226.0</c:v>
                </c:pt>
                <c:pt idx="354">
                  <c:v>3255.0</c:v>
                </c:pt>
                <c:pt idx="355">
                  <c:v>3281.0</c:v>
                </c:pt>
                <c:pt idx="356">
                  <c:v>3295.0</c:v>
                </c:pt>
                <c:pt idx="357">
                  <c:v>3314.0</c:v>
                </c:pt>
                <c:pt idx="358">
                  <c:v>3352.0</c:v>
                </c:pt>
                <c:pt idx="359">
                  <c:v>3379.0</c:v>
                </c:pt>
                <c:pt idx="360">
                  <c:v>3397.0</c:v>
                </c:pt>
                <c:pt idx="361">
                  <c:v>3419.0</c:v>
                </c:pt>
                <c:pt idx="362">
                  <c:v>3444.0</c:v>
                </c:pt>
                <c:pt idx="363">
                  <c:v>3453.0</c:v>
                </c:pt>
                <c:pt idx="364">
                  <c:v>3460.0</c:v>
                </c:pt>
                <c:pt idx="365">
                  <c:v>3489.0</c:v>
                </c:pt>
                <c:pt idx="366">
                  <c:v>3500.0</c:v>
                </c:pt>
                <c:pt idx="367">
                  <c:v>3530.0</c:v>
                </c:pt>
                <c:pt idx="368">
                  <c:v>3545.0</c:v>
                </c:pt>
                <c:pt idx="369">
                  <c:v>3561.0</c:v>
                </c:pt>
                <c:pt idx="370">
                  <c:v>3586.0</c:v>
                </c:pt>
                <c:pt idx="371">
                  <c:v>3595.0</c:v>
                </c:pt>
                <c:pt idx="372">
                  <c:v>3626.0</c:v>
                </c:pt>
                <c:pt idx="373">
                  <c:v>3648.0</c:v>
                </c:pt>
                <c:pt idx="374">
                  <c:v>3678.0</c:v>
                </c:pt>
                <c:pt idx="375">
                  <c:v>3694.0</c:v>
                </c:pt>
                <c:pt idx="376">
                  <c:v>3739.0</c:v>
                </c:pt>
                <c:pt idx="377">
                  <c:v>3759.0</c:v>
                </c:pt>
                <c:pt idx="378">
                  <c:v>3780.0</c:v>
                </c:pt>
                <c:pt idx="379">
                  <c:v>3813.0</c:v>
                </c:pt>
                <c:pt idx="380">
                  <c:v>3848.0</c:v>
                </c:pt>
                <c:pt idx="381">
                  <c:v>3855.0</c:v>
                </c:pt>
                <c:pt idx="382">
                  <c:v>3867.0</c:v>
                </c:pt>
                <c:pt idx="383">
                  <c:v>3884.0</c:v>
                </c:pt>
                <c:pt idx="384">
                  <c:v>3903.0</c:v>
                </c:pt>
                <c:pt idx="385">
                  <c:v>3935.0</c:v>
                </c:pt>
                <c:pt idx="386">
                  <c:v>3957.0</c:v>
                </c:pt>
                <c:pt idx="387">
                  <c:v>3981.0</c:v>
                </c:pt>
                <c:pt idx="388">
                  <c:v>4012.0</c:v>
                </c:pt>
                <c:pt idx="389">
                  <c:v>4031.0</c:v>
                </c:pt>
                <c:pt idx="390">
                  <c:v>4056.0</c:v>
                </c:pt>
                <c:pt idx="391">
                  <c:v>4078.0</c:v>
                </c:pt>
                <c:pt idx="392">
                  <c:v>4115.0</c:v>
                </c:pt>
                <c:pt idx="393">
                  <c:v>4146.0</c:v>
                </c:pt>
                <c:pt idx="394">
                  <c:v>4194.0</c:v>
                </c:pt>
                <c:pt idx="395">
                  <c:v>4247.0</c:v>
                </c:pt>
                <c:pt idx="396">
                  <c:v>4296.0</c:v>
                </c:pt>
                <c:pt idx="397">
                  <c:v>4321.0</c:v>
                </c:pt>
                <c:pt idx="398">
                  <c:v>4363.0</c:v>
                </c:pt>
                <c:pt idx="399">
                  <c:v>4400.0</c:v>
                </c:pt>
                <c:pt idx="400">
                  <c:v>4454.0</c:v>
                </c:pt>
                <c:pt idx="401">
                  <c:v>4483.0</c:v>
                </c:pt>
                <c:pt idx="402">
                  <c:v>4521.0</c:v>
                </c:pt>
                <c:pt idx="403">
                  <c:v>4556.0</c:v>
                </c:pt>
                <c:pt idx="404">
                  <c:v>4597.0</c:v>
                </c:pt>
                <c:pt idx="405">
                  <c:v>4631.0</c:v>
                </c:pt>
                <c:pt idx="406">
                  <c:v>4653.0</c:v>
                </c:pt>
                <c:pt idx="407">
                  <c:v>4675.0</c:v>
                </c:pt>
                <c:pt idx="408">
                  <c:v>4692.0</c:v>
                </c:pt>
                <c:pt idx="409">
                  <c:v>4711.0</c:v>
                </c:pt>
                <c:pt idx="410">
                  <c:v>4742.0</c:v>
                </c:pt>
                <c:pt idx="411">
                  <c:v>4772.0</c:v>
                </c:pt>
                <c:pt idx="412">
                  <c:v>4796.0</c:v>
                </c:pt>
                <c:pt idx="413">
                  <c:v>4839.0</c:v>
                </c:pt>
                <c:pt idx="414">
                  <c:v>4873.0</c:v>
                </c:pt>
                <c:pt idx="415">
                  <c:v>4908.0</c:v>
                </c:pt>
                <c:pt idx="416">
                  <c:v>4934.0</c:v>
                </c:pt>
                <c:pt idx="417">
                  <c:v>4950.0</c:v>
                </c:pt>
                <c:pt idx="418">
                  <c:v>4973.0</c:v>
                </c:pt>
                <c:pt idx="419">
                  <c:v>5007.0</c:v>
                </c:pt>
                <c:pt idx="420">
                  <c:v>5037.0</c:v>
                </c:pt>
                <c:pt idx="421">
                  <c:v>5064.0</c:v>
                </c:pt>
                <c:pt idx="422">
                  <c:v>5083.0</c:v>
                </c:pt>
                <c:pt idx="423">
                  <c:v>5101.0</c:v>
                </c:pt>
                <c:pt idx="424">
                  <c:v>5127.0</c:v>
                </c:pt>
                <c:pt idx="425">
                  <c:v>5149.0</c:v>
                </c:pt>
                <c:pt idx="426">
                  <c:v>5171.0</c:v>
                </c:pt>
                <c:pt idx="427">
                  <c:v>5201.0</c:v>
                </c:pt>
                <c:pt idx="428">
                  <c:v>5240.0</c:v>
                </c:pt>
                <c:pt idx="429">
                  <c:v>5253.0</c:v>
                </c:pt>
                <c:pt idx="430">
                  <c:v>5264.0</c:v>
                </c:pt>
                <c:pt idx="431">
                  <c:v>5275.0</c:v>
                </c:pt>
                <c:pt idx="432">
                  <c:v>5299.0</c:v>
                </c:pt>
                <c:pt idx="433">
                  <c:v>5351.0</c:v>
                </c:pt>
                <c:pt idx="434">
                  <c:v>5380.0</c:v>
                </c:pt>
                <c:pt idx="435">
                  <c:v>5399.0</c:v>
                </c:pt>
                <c:pt idx="436">
                  <c:v>5420.0</c:v>
                </c:pt>
                <c:pt idx="437">
                  <c:v>5439.0</c:v>
                </c:pt>
                <c:pt idx="438">
                  <c:v>5475.0</c:v>
                </c:pt>
                <c:pt idx="439">
                  <c:v>5495.0</c:v>
                </c:pt>
                <c:pt idx="440">
                  <c:v>5524.0</c:v>
                </c:pt>
                <c:pt idx="441">
                  <c:v>5537.0</c:v>
                </c:pt>
                <c:pt idx="442">
                  <c:v>5550.0</c:v>
                </c:pt>
                <c:pt idx="443">
                  <c:v>5583.0</c:v>
                </c:pt>
                <c:pt idx="444">
                  <c:v>5623.0</c:v>
                </c:pt>
                <c:pt idx="445">
                  <c:v>5660.0</c:v>
                </c:pt>
                <c:pt idx="446">
                  <c:v>5693.0</c:v>
                </c:pt>
                <c:pt idx="447">
                  <c:v>5726.0</c:v>
                </c:pt>
                <c:pt idx="448">
                  <c:v>5764.0</c:v>
                </c:pt>
                <c:pt idx="449">
                  <c:v>5780.0</c:v>
                </c:pt>
                <c:pt idx="450">
                  <c:v>5816.0</c:v>
                </c:pt>
                <c:pt idx="451">
                  <c:v>5842.0</c:v>
                </c:pt>
                <c:pt idx="452">
                  <c:v>5888.0</c:v>
                </c:pt>
                <c:pt idx="453">
                  <c:v>5903.0</c:v>
                </c:pt>
                <c:pt idx="454">
                  <c:v>5913.0</c:v>
                </c:pt>
                <c:pt idx="455">
                  <c:v>5936.0</c:v>
                </c:pt>
                <c:pt idx="456">
                  <c:v>5962.0</c:v>
                </c:pt>
                <c:pt idx="457">
                  <c:v>6011.0</c:v>
                </c:pt>
                <c:pt idx="458">
                  <c:v>6060.0</c:v>
                </c:pt>
                <c:pt idx="459">
                  <c:v>6097.0</c:v>
                </c:pt>
                <c:pt idx="460">
                  <c:v>6134.0</c:v>
                </c:pt>
                <c:pt idx="461">
                  <c:v>6169.0</c:v>
                </c:pt>
                <c:pt idx="462">
                  <c:v>6201.0</c:v>
                </c:pt>
                <c:pt idx="463">
                  <c:v>6219.0</c:v>
                </c:pt>
                <c:pt idx="464">
                  <c:v>6242.0</c:v>
                </c:pt>
                <c:pt idx="465">
                  <c:v>6282.0</c:v>
                </c:pt>
                <c:pt idx="466">
                  <c:v>6303.0</c:v>
                </c:pt>
                <c:pt idx="467">
                  <c:v>6317.0</c:v>
                </c:pt>
                <c:pt idx="468">
                  <c:v>6366.0</c:v>
                </c:pt>
                <c:pt idx="469">
                  <c:v>6397.0</c:v>
                </c:pt>
                <c:pt idx="470">
                  <c:v>6434.0</c:v>
                </c:pt>
                <c:pt idx="471">
                  <c:v>6459.0</c:v>
                </c:pt>
                <c:pt idx="472">
                  <c:v>6485.0</c:v>
                </c:pt>
                <c:pt idx="473">
                  <c:v>6520.0</c:v>
                </c:pt>
                <c:pt idx="474">
                  <c:v>6549.0</c:v>
                </c:pt>
                <c:pt idx="475">
                  <c:v>6564.0</c:v>
                </c:pt>
                <c:pt idx="476">
                  <c:v>6588.0</c:v>
                </c:pt>
                <c:pt idx="477">
                  <c:v>6626.0</c:v>
                </c:pt>
                <c:pt idx="478">
                  <c:v>6641.0</c:v>
                </c:pt>
                <c:pt idx="479">
                  <c:v>6679.0</c:v>
                </c:pt>
                <c:pt idx="480">
                  <c:v>6704.0</c:v>
                </c:pt>
                <c:pt idx="481">
                  <c:v>6730.0</c:v>
                </c:pt>
                <c:pt idx="482">
                  <c:v>6765.0</c:v>
                </c:pt>
                <c:pt idx="483">
                  <c:v>6786.0</c:v>
                </c:pt>
                <c:pt idx="484">
                  <c:v>6794.0</c:v>
                </c:pt>
                <c:pt idx="485">
                  <c:v>6814.0</c:v>
                </c:pt>
                <c:pt idx="486">
                  <c:v>6829.0</c:v>
                </c:pt>
                <c:pt idx="487">
                  <c:v>6852.0</c:v>
                </c:pt>
                <c:pt idx="488">
                  <c:v>6869.0</c:v>
                </c:pt>
                <c:pt idx="489">
                  <c:v>6899.0</c:v>
                </c:pt>
                <c:pt idx="490">
                  <c:v>6916.0</c:v>
                </c:pt>
                <c:pt idx="491">
                  <c:v>6940.0</c:v>
                </c:pt>
                <c:pt idx="492">
                  <c:v>6960.0</c:v>
                </c:pt>
                <c:pt idx="493">
                  <c:v>6976.0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7099688"/>
        <c:axId val="-2067091592"/>
      </c:lineChart>
      <c:dateAx>
        <c:axId val="-2067099688"/>
        <c:scaling>
          <c:orientation val="minMax"/>
          <c:max val="40969.0"/>
          <c:min val="25263.0"/>
        </c:scaling>
        <c:delete val="0"/>
        <c:axPos val="b"/>
        <c:numFmt formatCode="yyyy" sourceLinked="0"/>
        <c:majorTickMark val="out"/>
        <c:minorTickMark val="none"/>
        <c:tickLblPos val="nextTo"/>
        <c:spPr>
          <a:ln w="38100" cap="rnd"/>
          <a:effectLst/>
        </c:spPr>
        <c:txPr>
          <a:bodyPr/>
          <a:lstStyle/>
          <a:p>
            <a:pPr>
              <a:defRPr sz="2400"/>
            </a:pPr>
            <a:endParaRPr lang="en-US"/>
          </a:p>
        </c:txPr>
        <c:crossAx val="-2067091592"/>
        <c:crosses val="autoZero"/>
        <c:auto val="0"/>
        <c:lblOffset val="100"/>
        <c:baseTimeUnit val="months"/>
        <c:majorUnit val="10.0"/>
        <c:majorTimeUnit val="years"/>
      </c:dateAx>
      <c:valAx>
        <c:axId val="-2067091592"/>
        <c:scaling>
          <c:orientation val="minMax"/>
          <c:max val="7000.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spPr>
          <a:ln w="38100"/>
        </c:spPr>
        <c:txPr>
          <a:bodyPr/>
          <a:lstStyle/>
          <a:p>
            <a:pPr>
              <a:defRPr sz="2400"/>
            </a:pPr>
            <a:endParaRPr lang="en-US"/>
          </a:p>
        </c:txPr>
        <c:crossAx val="-2067099688"/>
        <c:crossesAt val="25263.0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Switch Chip</c:v>
                </c:pt>
              </c:strCache>
            </c:strRef>
          </c:tx>
          <c:cat>
            <c:numRef>
              <c:f>Sheet1!$A$2:$A$8</c:f>
              <c:numCache>
                <c:formatCode>General</c:formatCode>
                <c:ptCount val="7"/>
                <c:pt idx="0">
                  <c:v>1990.0</c:v>
                </c:pt>
                <c:pt idx="1">
                  <c:v>1995.0</c:v>
                </c:pt>
                <c:pt idx="2">
                  <c:v>2000.0</c:v>
                </c:pt>
                <c:pt idx="3">
                  <c:v>2005.0</c:v>
                </c:pt>
                <c:pt idx="4">
                  <c:v>2010.0</c:v>
                </c:pt>
                <c:pt idx="5">
                  <c:v>2015.0</c:v>
                </c:pt>
                <c:pt idx="6">
                  <c:v>2020.0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0.4</c:v>
                </c:pt>
                <c:pt idx="1">
                  <c:v>8.0</c:v>
                </c:pt>
                <c:pt idx="2">
                  <c:v>10.0</c:v>
                </c:pt>
                <c:pt idx="3">
                  <c:v>100.0</c:v>
                </c:pt>
                <c:pt idx="4">
                  <c:v>640.0</c:v>
                </c:pt>
                <c:pt idx="5">
                  <c:v>3200.0</c:v>
                </c:pt>
                <c:pt idx="6">
                  <c:v>14000.0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CPU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1990.0</c:v>
                </c:pt>
                <c:pt idx="1">
                  <c:v>1995.0</c:v>
                </c:pt>
                <c:pt idx="2">
                  <c:v>2000.0</c:v>
                </c:pt>
                <c:pt idx="3">
                  <c:v>2005.0</c:v>
                </c:pt>
                <c:pt idx="4">
                  <c:v>2010.0</c:v>
                </c:pt>
                <c:pt idx="5">
                  <c:v>2015.0</c:v>
                </c:pt>
                <c:pt idx="6">
                  <c:v>2020.0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0.1</c:v>
                </c:pt>
                <c:pt idx="1">
                  <c:v>1.0</c:v>
                </c:pt>
                <c:pt idx="2">
                  <c:v>2.0</c:v>
                </c:pt>
                <c:pt idx="3">
                  <c:v>5.0</c:v>
                </c:pt>
                <c:pt idx="4">
                  <c:v>20.0</c:v>
                </c:pt>
                <c:pt idx="5">
                  <c:v>80.0</c:v>
                </c:pt>
                <c:pt idx="6">
                  <c:v>200.0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1872456"/>
        <c:axId val="-2071875624"/>
      </c:lineChart>
      <c:catAx>
        <c:axId val="-2071872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-2071875624"/>
        <c:crossesAt val="0.01"/>
        <c:auto val="1"/>
        <c:lblAlgn val="ctr"/>
        <c:lblOffset val="100"/>
        <c:noMultiLvlLbl val="0"/>
      </c:catAx>
      <c:valAx>
        <c:axId val="-2071875624"/>
        <c:scaling>
          <c:logBase val="10.0"/>
          <c:orientation val="minMax"/>
        </c:scaling>
        <c:delete val="0"/>
        <c:axPos val="l"/>
        <c:majorGridlines/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  <a:latin typeface="Arial"/>
              </a:defRPr>
            </a:pPr>
            <a:endParaRPr lang="en-US"/>
          </a:p>
        </c:txPr>
        <c:crossAx val="-2071872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2413431873647"/>
          <c:y val="0.219680099019811"/>
          <c:w val="0.196043307086614"/>
          <c:h val="0.156570877844118"/>
        </c:manualLayout>
      </c:layout>
      <c:overlay val="0"/>
      <c:txPr>
        <a:bodyPr/>
        <a:lstStyle/>
        <a:p>
          <a:pPr>
            <a:defRPr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Switch Chip</c:v>
                </c:pt>
              </c:strCache>
            </c:strRef>
          </c:tx>
          <c:cat>
            <c:numRef>
              <c:f>Sheet1!$A$2:$A$8</c:f>
              <c:numCache>
                <c:formatCode>General</c:formatCode>
                <c:ptCount val="7"/>
                <c:pt idx="0">
                  <c:v>1990.0</c:v>
                </c:pt>
                <c:pt idx="1">
                  <c:v>1995.0</c:v>
                </c:pt>
                <c:pt idx="2">
                  <c:v>2000.0</c:v>
                </c:pt>
                <c:pt idx="3">
                  <c:v>2005.0</c:v>
                </c:pt>
                <c:pt idx="4">
                  <c:v>2010.0</c:v>
                </c:pt>
                <c:pt idx="5">
                  <c:v>2015.0</c:v>
                </c:pt>
                <c:pt idx="6">
                  <c:v>2020.0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0.4</c:v>
                </c:pt>
                <c:pt idx="1">
                  <c:v>8.0</c:v>
                </c:pt>
                <c:pt idx="2">
                  <c:v>10.0</c:v>
                </c:pt>
                <c:pt idx="3">
                  <c:v>100.0</c:v>
                </c:pt>
                <c:pt idx="4">
                  <c:v>640.0</c:v>
                </c:pt>
                <c:pt idx="5">
                  <c:v>3200.0</c:v>
                </c:pt>
                <c:pt idx="6">
                  <c:v>14000.0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CPU</c:v>
                </c:pt>
              </c:strCache>
            </c:strRef>
          </c:tx>
          <c:cat>
            <c:numRef>
              <c:f>Sheet1!$A$2:$A$8</c:f>
              <c:numCache>
                <c:formatCode>General</c:formatCode>
                <c:ptCount val="7"/>
                <c:pt idx="0">
                  <c:v>1990.0</c:v>
                </c:pt>
                <c:pt idx="1">
                  <c:v>1995.0</c:v>
                </c:pt>
                <c:pt idx="2">
                  <c:v>2000.0</c:v>
                </c:pt>
                <c:pt idx="3">
                  <c:v>2005.0</c:v>
                </c:pt>
                <c:pt idx="4">
                  <c:v>2010.0</c:v>
                </c:pt>
                <c:pt idx="5">
                  <c:v>2015.0</c:v>
                </c:pt>
                <c:pt idx="6">
                  <c:v>2020.0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0.1</c:v>
                </c:pt>
                <c:pt idx="1">
                  <c:v>1.0</c:v>
                </c:pt>
                <c:pt idx="2">
                  <c:v>2.0</c:v>
                </c:pt>
                <c:pt idx="3">
                  <c:v>5.0</c:v>
                </c:pt>
                <c:pt idx="4">
                  <c:v>20.0</c:v>
                </c:pt>
                <c:pt idx="5">
                  <c:v>80.0</c:v>
                </c:pt>
                <c:pt idx="6">
                  <c:v>200.0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6549528"/>
        <c:axId val="-2066546472"/>
      </c:lineChart>
      <c:catAx>
        <c:axId val="-2066549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-2066546472"/>
        <c:crossesAt val="0.01"/>
        <c:auto val="1"/>
        <c:lblAlgn val="ctr"/>
        <c:lblOffset val="100"/>
        <c:noMultiLvlLbl val="0"/>
      </c:catAx>
      <c:valAx>
        <c:axId val="-2066546472"/>
        <c:scaling>
          <c:logBase val="10.0"/>
          <c:orientation val="minMax"/>
        </c:scaling>
        <c:delete val="0"/>
        <c:axPos val="l"/>
        <c:majorGridlines/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baseline="0">
                <a:solidFill>
                  <a:srgbClr val="FFFFFF"/>
                </a:solidFill>
                <a:latin typeface="Arial"/>
              </a:defRPr>
            </a:pPr>
            <a:endParaRPr lang="en-US"/>
          </a:p>
        </c:txPr>
        <c:crossAx val="-2066549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2413431873647"/>
          <c:y val="0.219680099019811"/>
          <c:w val="0.196043307086614"/>
          <c:h val="0.156570877844118"/>
        </c:manualLayout>
      </c:layout>
      <c:overlay val="0"/>
      <c:txPr>
        <a:bodyPr/>
        <a:lstStyle/>
        <a:p>
          <a:pPr>
            <a:defRPr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F4FFD-8266-A144-83BB-8BEA17BF5A55}" type="datetimeFigureOut">
              <a:rPr lang="en-US" smtClean="0"/>
              <a:t>12/2/14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12121-2346-5346-AE76-6F6678950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16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47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Vertical</a:t>
            </a:r>
            <a:r>
              <a:rPr lang="en-US" baseline="0" dirty="0" smtClean="0"/>
              <a:t> Integration: Make sure all the intelligence stays on the box, so you can command a high premium.</a:t>
            </a:r>
          </a:p>
          <a:p>
            <a:r>
              <a:rPr lang="en-US" baseline="0" dirty="0" smtClean="0"/>
              <a:t>Typically a 75% margin business, which means for $1M router, $750k is profit.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danger: Customers who manage very large networks will start moving the intelligence up into what is usually called “network management”. They will want to do this because:</a:t>
            </a:r>
          </a:p>
          <a:p>
            <a:endParaRPr lang="en-US" baseline="0" dirty="0" smtClean="0"/>
          </a:p>
          <a:p>
            <a:r>
              <a:rPr lang="en-US" baseline="0" dirty="0" smtClean="0"/>
              <a:t>1. Expertize: Customers operate big networks, so they understand the problems best</a:t>
            </a:r>
          </a:p>
          <a:p>
            <a:pPr marL="0" indent="0">
              <a:buNone/>
            </a:pPr>
            <a:r>
              <a:rPr lang="en-US" baseline="0" dirty="0" smtClean="0"/>
              <a:t>2. Differentiate: It allows them to differentiate their network from their competitors.</a:t>
            </a:r>
          </a:p>
          <a:p>
            <a:pPr marL="0" indent="0">
              <a:buNone/>
            </a:pPr>
            <a:r>
              <a:rPr lang="en-US" baseline="0" dirty="0" smtClean="0"/>
              <a:t>3. OPEX: They have uniform control over many boxes, from different vendors</a:t>
            </a:r>
          </a:p>
          <a:p>
            <a:pPr marL="0" indent="0">
              <a:buNone/>
            </a:pPr>
            <a:r>
              <a:rPr lang="en-US" baseline="0" dirty="0" smtClean="0"/>
              <a:t>4. CAPEX: It reduces cost.</a:t>
            </a:r>
          </a:p>
          <a:p>
            <a:pPr marL="228600" indent="-228600">
              <a:buAutoNum type="alphaLcPeriod"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So if you sell routers, you want to make sure that doesn’t happen!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This is true for routers, firewalls and most kinds of </a:t>
            </a:r>
            <a:r>
              <a:rPr lang="en-US" baseline="0" dirty="0" err="1" smtClean="0"/>
              <a:t>middlebox</a:t>
            </a:r>
            <a:r>
              <a:rPr lang="en-US" baseline="0" dirty="0" smtClean="0"/>
              <a:t>.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For years, the router vendors have made sure the control port is really simple and dumb. </a:t>
            </a:r>
          </a:p>
          <a:p>
            <a:pPr marL="0" indent="0">
              <a:buNone/>
            </a:pPr>
            <a:r>
              <a:rPr lang="en-US" baseline="0" dirty="0" smtClean="0"/>
              <a:t>Also called the CLI or command line interface.</a:t>
            </a:r>
          </a:p>
          <a:p>
            <a:pPr marL="0" indent="0">
              <a:buNone/>
            </a:pPr>
            <a:r>
              <a:rPr lang="en-US" baseline="0" dirty="0" smtClean="0"/>
              <a:t>Even today, most networks are managed by administrators logging into each router, or at best using screen-scraping to parse the CLI.</a:t>
            </a:r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21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you’ve</a:t>
            </a:r>
            <a:r>
              <a:rPr lang="en-US" baseline="0" dirty="0" smtClean="0"/>
              <a:t> picked a strategy of vertical integration, the next step is to make no-one else can compete with your vertically integrated box.</a:t>
            </a:r>
          </a:p>
          <a:p>
            <a:r>
              <a:rPr lang="en-US" baseline="0" dirty="0" smtClean="0"/>
              <a:t>The best way is to make sure the development cost is too high. You do this by increasing the number of features you have to support.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95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one published</a:t>
            </a:r>
            <a:r>
              <a:rPr lang="en-US" baseline="0" dirty="0" smtClean="0"/>
              <a:t> April 7, 1969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Many of these are written and published by the router companies themselves…..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3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consequence: Routers bloated, expensive, fragile and insecure….</a:t>
            </a:r>
          </a:p>
          <a:p>
            <a:endParaRPr lang="en-US" dirty="0" smtClean="0"/>
          </a:p>
          <a:p>
            <a:r>
              <a:rPr lang="en-US" dirty="0" smtClean="0"/>
              <a:t>We can argue about the</a:t>
            </a:r>
            <a:r>
              <a:rPr lang="en-US" baseline="0" dirty="0" smtClean="0"/>
              <a:t> details; but it couldn’t be any other way, because the market is making it so.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what to do?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17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33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2.5Billion transistors</a:t>
            </a:r>
            <a:r>
              <a:rPr lang="en-US" baseline="0" dirty="0" smtClean="0"/>
              <a:t> --- 100,000 times bigger.  4GHz --- 10,000 times faster</a:t>
            </a:r>
          </a:p>
          <a:p>
            <a:r>
              <a:rPr lang="en-US" dirty="0" smtClean="0"/>
              <a:t>Taiwan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5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2.5Billion transistors</a:t>
            </a:r>
            <a:r>
              <a:rPr lang="en-US" baseline="0" dirty="0" smtClean="0"/>
              <a:t> --- 100,000 times bigger.  4GHz --- 10,000 times faster</a:t>
            </a:r>
          </a:p>
          <a:p>
            <a:r>
              <a:rPr lang="en-US" dirty="0" smtClean="0"/>
              <a:t>Taiwan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5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98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2.5Billion transistors</a:t>
            </a:r>
            <a:r>
              <a:rPr lang="en-US" baseline="0" dirty="0" smtClean="0"/>
              <a:t> --- 100,000 times bigger.  4GHz --- 10,000 times faster</a:t>
            </a:r>
          </a:p>
          <a:p>
            <a:r>
              <a:rPr lang="en-US" dirty="0" smtClean="0"/>
              <a:t>Taiwan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5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2.5Billion transistors</a:t>
            </a:r>
            <a:r>
              <a:rPr lang="en-US" baseline="0" dirty="0" smtClean="0"/>
              <a:t> --- 100,000 times bigger.  4GHz --- 10,000 times faster</a:t>
            </a:r>
          </a:p>
          <a:p>
            <a:r>
              <a:rPr lang="en-US" dirty="0" smtClean="0"/>
              <a:t>Taiwan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5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47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2.5Billion transistors</a:t>
            </a:r>
            <a:r>
              <a:rPr lang="en-US" baseline="0" dirty="0" smtClean="0"/>
              <a:t> --- 100,000 times bigger.  4GHz --- 10,000 times faster</a:t>
            </a:r>
          </a:p>
          <a:p>
            <a:r>
              <a:rPr lang="en-US" dirty="0" smtClean="0"/>
              <a:t>Taiwan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5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6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the way the whole industry </a:t>
            </a:r>
            <a:r>
              <a:rPr lang="en-US" smtClean="0"/>
              <a:t>it headed….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A564-B5A9-1B48-9539-F4CC86F953A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206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Creation of ONF:</a:t>
            </a:r>
            <a:r>
              <a:rPr lang="en-US" baseline="0" dirty="0" smtClean="0"/>
              <a:t> Move to </a:t>
            </a:r>
            <a:r>
              <a:rPr lang="en-US" baseline="0" dirty="0" err="1" smtClean="0"/>
              <a:t>baremetal</a:t>
            </a:r>
            <a:r>
              <a:rPr lang="en-US" baseline="0" dirty="0" smtClean="0"/>
              <a:t> switches + open-source software, </a:t>
            </a:r>
            <a:r>
              <a:rPr lang="en-US" dirty="0" smtClean="0"/>
              <a:t> controlled</a:t>
            </a:r>
            <a:r>
              <a:rPr lang="en-US" baseline="0" dirty="0" smtClean="0"/>
              <a:t> by ISPs and data center owners.</a:t>
            </a:r>
          </a:p>
          <a:p>
            <a:endParaRPr lang="en-US" baseline="0" dirty="0" smtClean="0"/>
          </a:p>
          <a:p>
            <a:pPr marL="0" marR="0" indent="0" algn="l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Domain 2.0: Moving $21B of </a:t>
            </a:r>
            <a:r>
              <a:rPr lang="en-US" dirty="0" err="1" smtClean="0"/>
              <a:t>capex</a:t>
            </a:r>
            <a:r>
              <a:rPr lang="en-US" baseline="0" dirty="0" smtClean="0"/>
              <a:t> per year towards SDN and NFV. More than all the big 4 DC combined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19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20minutes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18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</a:t>
            </a:r>
            <a:r>
              <a:rPr lang="en-US" baseline="0" dirty="0" smtClean="0"/>
              <a:t> 50% of area on serial I/O, 25% on memory, everything else is wire and logic.</a:t>
            </a:r>
          </a:p>
          <a:p>
            <a:endParaRPr lang="en-US" dirty="0" smtClean="0"/>
          </a:p>
          <a:p>
            <a:r>
              <a:rPr lang="en-US" dirty="0" smtClean="0"/>
              <a:t>About 4M transistors per </a:t>
            </a:r>
            <a:r>
              <a:rPr lang="en-US" dirty="0" err="1" smtClean="0"/>
              <a:t>sq</a:t>
            </a:r>
            <a:r>
              <a:rPr lang="en-US" baseline="0" dirty="0" smtClean="0"/>
              <a:t> mm today – logic is “free”.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71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A564-B5A9-1B48-9539-F4CC86F953AC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98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Chip</a:t>
            </a:r>
            <a:r>
              <a:rPr lang="en-US" baseline="0" dirty="0" smtClean="0"/>
              <a:t> design dominated by: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I/O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Memory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Wire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(Logic is almost free)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58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A564-B5A9-1B48-9539-F4CC86F953AC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98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57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AE74134-BA4F-2847-A428-2FE353FA025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75678E-47B1-9749-8EB5-7E7E7FC8C4F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2237A43-2E4D-4D4B-BFE6-DA1FE7BEE2C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2237A43-2E4D-4D4B-BFE6-DA1FE7BEE2C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2267A2-9083-854F-A26F-6C67EF300B6E}" type="slidenum">
              <a:rPr lang="en-US" sz="1200">
                <a:solidFill>
                  <a:prstClr val="black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F2D2D15-BBE7-9C46-B8A9-218CEC641D16}" type="slidenum">
              <a:rPr lang="en-US" sz="1200">
                <a:solidFill>
                  <a:prstClr val="black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E0DD72E-972B-FE49-9A58-3EED8096EC6E}" type="slidenum">
              <a:rPr lang="en-US" sz="1200">
                <a:solidFill>
                  <a:prstClr val="black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2D186A1-46FF-6245-B72D-88EC8B322307}" type="slidenum">
              <a:rPr lang="en-US" sz="1200">
                <a:solidFill>
                  <a:prstClr val="black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26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Four nodes </a:t>
            </a:r>
          </a:p>
          <a:p>
            <a:pPr algn="ctr"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UCLA, SRI, UCSB, Utah.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31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EFC4F6-BAC9-7B49-8D69-496DDBF401C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Clearly this is way beyond something a human can do in their head. (Well, me at least – maybe you can).</a:t>
            </a:r>
          </a:p>
          <a:p>
            <a:pPr>
              <a:defRPr/>
            </a:pPr>
            <a:r>
              <a:rPr lang="en-US" dirty="0" smtClean="0"/>
              <a:t>So we need automated algorithms to </a:t>
            </a:r>
            <a:r>
              <a:rPr lang="en-US" dirty="0" err="1" smtClean="0"/>
              <a:t>calaculate</a:t>
            </a:r>
            <a:r>
              <a:rPr lang="en-US" dirty="0" smtClean="0"/>
              <a:t> the route and put the necessary </a:t>
            </a:r>
            <a:r>
              <a:rPr lang="en-US" dirty="0" err="1" smtClean="0"/>
              <a:t>fwding</a:t>
            </a:r>
            <a:r>
              <a:rPr lang="en-US" dirty="0" smtClean="0"/>
              <a:t> entries into the forwarding tables in the routers.</a:t>
            </a:r>
          </a:p>
          <a:p>
            <a:pPr>
              <a:defRPr/>
            </a:pPr>
            <a:r>
              <a:rPr lang="en-US" dirty="0" smtClean="0"/>
              <a:t>To calculate the routes, the routers will exchange information with each other about the current topology. </a:t>
            </a:r>
          </a:p>
          <a:p>
            <a:pPr>
              <a:defRPr/>
            </a:pPr>
            <a:r>
              <a:rPr lang="en-US" dirty="0" smtClean="0"/>
              <a:t>This is the job of what we call the Routing Algorithm or the Routing Protocol.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In some cases, the algorithm to calculate the route is wrapped in with the exchange of the state. In other cases, they are separate. </a:t>
            </a:r>
          </a:p>
          <a:p>
            <a:pPr>
              <a:defRPr/>
            </a:pPr>
            <a:r>
              <a:rPr lang="en-US" dirty="0" smtClean="0"/>
              <a:t>WE will look at both.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$100B per year. 70% gross profit margin. Which means for every $100 of goods sold, they</a:t>
            </a:r>
            <a:r>
              <a:rPr lang="en-US" baseline="0" dirty="0" smtClean="0"/>
              <a:t> cost $30 to build. </a:t>
            </a:r>
            <a:r>
              <a:rPr lang="en-US" dirty="0" smtClean="0"/>
              <a:t>Not bad. </a:t>
            </a:r>
          </a:p>
          <a:p>
            <a:endParaRPr lang="en-US" dirty="0" smtClean="0"/>
          </a:p>
          <a:p>
            <a:r>
              <a:rPr lang="en-US" dirty="0" smtClean="0"/>
              <a:t>There is a</a:t>
            </a:r>
            <a:r>
              <a:rPr lang="en-US" baseline="0" dirty="0" smtClean="0"/>
              <a:t> business</a:t>
            </a:r>
            <a:r>
              <a:rPr lang="en-US" dirty="0" smtClean="0"/>
              <a:t> paradox here.</a:t>
            </a:r>
            <a:r>
              <a:rPr lang="en-US" baseline="0" dirty="0" smtClean="0"/>
              <a:t> Or rather, the situation is not stable: Simple and Streamlined is at odds with “A great business”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are two ways to break the instability: Either the Internet becomes a simple and streamlined commodity and is not particularly profitable. This would have been the social good.</a:t>
            </a:r>
          </a:p>
          <a:p>
            <a:r>
              <a:rPr lang="en-US" baseline="0" dirty="0" smtClean="0"/>
              <a:t>Or, we break the simple and streamlined to justify keeping the profit margins high, and keeping others out of the business.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Which would you do if you had a very successful, great business?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71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2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70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5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7"/>
            <a:ext cx="3291840" cy="70218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7"/>
            <a:ext cx="9631680" cy="70218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46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A561F-0BE0-7F43-92E5-B33AE914F97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58DB3-A42D-344F-BD0B-A670CD22FAE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509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693D3-50B3-4840-923A-496FC7568CE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CC93-165F-A443-8F84-119A61B17CE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848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93FA1-F05E-304E-82ED-58C8BEFB7CA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87676-9F27-6B41-BBC2-404EFD80BD1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303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3C865-9593-9B4C-85E5-A7A87ED7A08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D3A9C-880F-C14B-BDD1-B1F66AEEB56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155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2A366-5DD4-7E45-BB85-82EFDC0FC0A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EEAFF-10A9-6943-B412-25A6122988F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4839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6C465-FCE2-2345-9BF8-52B0AE13E7A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E17B3-711C-E143-B835-21D80218E6B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453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1438D-273F-A643-A0D1-87B7C452398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1FF09-0E46-AA40-B14F-0F55253BE17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4265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C8A3D-EDAE-E040-B3E8-1B321E01402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53F09-11CB-504F-810C-EB6128429D6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08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14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E72CE-4462-D245-AE7D-0B1831CD475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B46E6-F954-6A42-AC15-9D54A566776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092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B3988-3276-7740-B7EA-CFE21EFA86C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5E6B-822B-BF46-9147-F20721E4AAA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7795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5161E-07F9-5449-AA55-53580BD8555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5ADB-ABB2-C445-98C8-028CBC0640D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90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2"/>
            <a:ext cx="12435840" cy="16344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6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3"/>
            <a:ext cx="6461760" cy="5431156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3"/>
            <a:ext cx="6461760" cy="5431156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3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2" y="1842137"/>
            <a:ext cx="6464301" cy="7677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2" y="2609849"/>
            <a:ext cx="6464301" cy="47415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2" y="1842137"/>
            <a:ext cx="6466840" cy="7677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2" y="2609849"/>
            <a:ext cx="6466840" cy="47415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3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9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4" y="327661"/>
            <a:ext cx="4813301" cy="139446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3"/>
            <a:ext cx="8178800" cy="7023736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4" y="1722124"/>
            <a:ext cx="4813301" cy="5629276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1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100"/>
            </a:lvl1pPr>
            <a:lvl2pPr marL="457177" indent="0">
              <a:buNone/>
              <a:defRPr sz="29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7"/>
            <a:ext cx="8778240" cy="965836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100"/>
            </a:lvl2pPr>
            <a:lvl3pPr marL="914354" indent="0">
              <a:buNone/>
              <a:defRPr sz="1000"/>
            </a:lvl3pPr>
            <a:lvl4pPr marL="1371531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CA69-9F74-B64F-A8F6-CCCAD3925096}" type="datetimeFigureOut">
              <a:rPr lang="en-US" smtClean="0"/>
              <a:t>12/2/14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4F1C-5325-8241-8797-7ABB8B914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2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3"/>
            <a:ext cx="13167360" cy="5431156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2"/>
            <a:ext cx="3413760" cy="438150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2"/>
            <a:ext cx="4632960" cy="438150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2"/>
            <a:ext cx="3413760" cy="438150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845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457177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457177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457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457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4571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31520" y="329566"/>
            <a:ext cx="1316736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31520" y="1920240"/>
            <a:ext cx="13167360" cy="543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53110">
              <a:defRPr/>
            </a:pPr>
            <a:fld id="{61AC1807-B28D-CD4C-A755-7906CBFA240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53110">
                <a:defRPr/>
              </a:pPr>
              <a:t>12/2/14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5311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53110">
              <a:defRPr/>
            </a:pPr>
            <a:fld id="{86F517D1-223B-3645-B2DD-F345266E444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5311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53110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65311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5311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5311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5311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53110" algn="ctr" defTabSz="65311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306220" algn="ctr" defTabSz="65311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959331" algn="ctr" defTabSz="65311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612441" algn="ctr" defTabSz="65311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89833" indent="-489833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061304" indent="-408194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63277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28588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93899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9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microsoft.com/office/2007/relationships/hdphoto" Target="../media/hdphoto3.wdp"/><Relationship Id="rId7" Type="http://schemas.openxmlformats.org/officeDocument/2006/relationships/image" Target="../media/image14.jpeg"/><Relationship Id="rId8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microsoft.com/office/2007/relationships/hdphoto" Target="../media/hdphoto3.wdp"/><Relationship Id="rId6" Type="http://schemas.openxmlformats.org/officeDocument/2006/relationships/image" Target="../media/image14.jpeg"/><Relationship Id="rId7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microsoft.com/office/2007/relationships/hdphoto" Target="../media/hdphoto3.wdp"/><Relationship Id="rId6" Type="http://schemas.openxmlformats.org/officeDocument/2006/relationships/image" Target="../media/image14.jpeg"/><Relationship Id="rId7" Type="http://schemas.microsoft.com/office/2007/relationships/hdphoto" Target="../media/hdphoto4.wdp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microsoft.com/office/2007/relationships/hdphoto" Target="../media/hdphoto3.wdp"/><Relationship Id="rId6" Type="http://schemas.openxmlformats.org/officeDocument/2006/relationships/image" Target="../media/image14.jpeg"/><Relationship Id="rId7" Type="http://schemas.microsoft.com/office/2007/relationships/hdphoto" Target="../media/hdphoto4.wdp"/><Relationship Id="rId8" Type="http://schemas.openxmlformats.org/officeDocument/2006/relationships/image" Target="../media/image18.png"/><Relationship Id="rId9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microsoft.com/office/2007/relationships/hdphoto" Target="../media/hdphoto3.wdp"/><Relationship Id="rId6" Type="http://schemas.openxmlformats.org/officeDocument/2006/relationships/image" Target="../media/image14.jpeg"/><Relationship Id="rId7" Type="http://schemas.microsoft.com/office/2007/relationships/hdphoto" Target="../media/hdphoto4.wdp"/><Relationship Id="rId8" Type="http://schemas.openxmlformats.org/officeDocument/2006/relationships/image" Target="../media/image18.png"/><Relationship Id="rId9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25.png"/><Relationship Id="rId5" Type="http://schemas.microsoft.com/office/2007/relationships/hdphoto" Target="../media/hdphoto8.wdp"/><Relationship Id="rId6" Type="http://schemas.openxmlformats.org/officeDocument/2006/relationships/image" Target="../media/image26.png"/><Relationship Id="rId7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3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microsoft.com/office/2007/relationships/hdphoto" Target="../media/hdphoto10.wdp"/><Relationship Id="rId7" Type="http://schemas.openxmlformats.org/officeDocument/2006/relationships/image" Target="../media/image31.png"/><Relationship Id="rId8" Type="http://schemas.microsoft.com/office/2007/relationships/hdphoto" Target="../media/hdphoto11.wdp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microsoft.com/office/2007/relationships/hdphoto" Target="../media/hdphoto11.wdp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6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emf"/><Relationship Id="rId12" Type="http://schemas.openxmlformats.org/officeDocument/2006/relationships/image" Target="../media/image46.emf"/><Relationship Id="rId13" Type="http://schemas.openxmlformats.org/officeDocument/2006/relationships/image" Target="../media/image4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png"/><Relationship Id="rId9" Type="http://schemas.openxmlformats.org/officeDocument/2006/relationships/image" Target="../media/image43.emf"/><Relationship Id="rId10" Type="http://schemas.openxmlformats.org/officeDocument/2006/relationships/image" Target="../media/image4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5.png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816347"/>
            <a:ext cx="12435840" cy="4127082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4900" dirty="0"/>
              <a:t>Software Defined </a:t>
            </a:r>
            <a:r>
              <a:rPr lang="en-US" sz="4900" dirty="0" smtClean="0"/>
              <a:t>Networks </a:t>
            </a:r>
            <a:br>
              <a:rPr lang="en-US" sz="4900" dirty="0" smtClean="0"/>
            </a:br>
            <a:r>
              <a:rPr lang="en-US" sz="4900" dirty="0" smtClean="0"/>
              <a:t>and </a:t>
            </a:r>
            <a:r>
              <a:rPr lang="en-US" sz="4900" dirty="0"/>
              <a:t>the </a:t>
            </a:r>
            <a:br>
              <a:rPr lang="en-US" sz="4900" dirty="0"/>
            </a:br>
            <a:r>
              <a:rPr lang="en-US" sz="4900" dirty="0"/>
              <a:t>Maturing of the Internet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194560" y="6126480"/>
            <a:ext cx="10241280" cy="210312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Nick McKeown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Stanford University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7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10383522" y="2103121"/>
            <a:ext cx="1143000" cy="1108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/>
          </a:p>
        </p:txBody>
      </p:sp>
      <p:sp>
        <p:nvSpPr>
          <p:cNvPr id="112656" name="Freeform 16"/>
          <p:cNvSpPr>
            <a:spLocks/>
          </p:cNvSpPr>
          <p:nvPr/>
        </p:nvSpPr>
        <p:spPr bwMode="auto">
          <a:xfrm>
            <a:off x="10347964" y="4871086"/>
            <a:ext cx="1125221" cy="2274570"/>
          </a:xfrm>
          <a:custGeom>
            <a:avLst/>
            <a:gdLst>
              <a:gd name="T0" fmla="*/ 28 w 443"/>
              <a:gd name="T1" fmla="*/ 1194 h 1194"/>
              <a:gd name="T2" fmla="*/ 443 w 443"/>
              <a:gd name="T3" fmla="*/ 1194 h 1194"/>
              <a:gd name="T4" fmla="*/ 436 w 443"/>
              <a:gd name="T5" fmla="*/ 0 h 1194"/>
              <a:gd name="T6" fmla="*/ 246 w 443"/>
              <a:gd name="T7" fmla="*/ 112 h 1194"/>
              <a:gd name="T8" fmla="*/ 218 w 443"/>
              <a:gd name="T9" fmla="*/ 471 h 1194"/>
              <a:gd name="T10" fmla="*/ 120 w 443"/>
              <a:gd name="T11" fmla="*/ 478 h 1194"/>
              <a:gd name="T12" fmla="*/ 0 w 443"/>
              <a:gd name="T13" fmla="*/ 737 h 1194"/>
              <a:gd name="T14" fmla="*/ 28 w 443"/>
              <a:gd name="T15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3" h="1194">
                <a:moveTo>
                  <a:pt x="28" y="1194"/>
                </a:moveTo>
                <a:lnTo>
                  <a:pt x="443" y="1194"/>
                </a:lnTo>
                <a:lnTo>
                  <a:pt x="436" y="0"/>
                </a:lnTo>
                <a:lnTo>
                  <a:pt x="246" y="112"/>
                </a:lnTo>
                <a:lnTo>
                  <a:pt x="218" y="471"/>
                </a:lnTo>
                <a:lnTo>
                  <a:pt x="120" y="478"/>
                </a:lnTo>
                <a:lnTo>
                  <a:pt x="0" y="737"/>
                </a:lnTo>
                <a:lnTo>
                  <a:pt x="28" y="11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>
              <a:defRPr/>
            </a:pPr>
            <a:endParaRPr lang="en-US"/>
          </a:p>
        </p:txBody>
      </p:sp>
      <p:pic>
        <p:nvPicPr>
          <p:cNvPr id="48131" name="Picture 2" descr="optge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" y="4"/>
            <a:ext cx="14996160" cy="837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60646" y="7907963"/>
            <a:ext cx="1858485" cy="384717"/>
          </a:xfrm>
          <a:prstGeom prst="rect">
            <a:avLst/>
          </a:prstGeom>
          <a:noFill/>
        </p:spPr>
        <p:txBody>
          <a:bodyPr wrap="none" lIns="91435" tIns="45718" rIns="91435" bIns="45718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+mj-lt"/>
              </a:rPr>
              <a:t>The </a:t>
            </a:r>
            <a:r>
              <a:rPr lang="en-US" dirty="0" err="1">
                <a:solidFill>
                  <a:schemeClr val="tx1">
                    <a:lumMod val="65000"/>
                  </a:schemeClr>
                </a:solidFill>
                <a:latin typeface="+mj-lt"/>
              </a:rPr>
              <a:t>Opte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latin typeface="+mj-lt"/>
              </a:rPr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2511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was deliberately designed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To be simple and streamlined. </a:t>
            </a:r>
          </a:p>
          <a:p>
            <a:pPr marL="0" indent="0">
              <a:buNone/>
            </a:pPr>
            <a:r>
              <a:rPr lang="en-US" dirty="0" smtClean="0"/>
              <a:t>To have decentralized control: Lots of individually controlled pieces.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000" dirty="0"/>
              <a:t>Which led to …</a:t>
            </a:r>
          </a:p>
          <a:p>
            <a:r>
              <a:rPr lang="en-US" dirty="0" smtClean="0"/>
              <a:t>Explosive organic growth of the Internet.</a:t>
            </a:r>
          </a:p>
          <a:p>
            <a:r>
              <a:rPr lang="en-US" dirty="0" smtClean="0"/>
              <a:t>A great business for companies selling routers.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7854" y="1843742"/>
            <a:ext cx="4830746" cy="742374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simple and streamlined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228" y="4923049"/>
            <a:ext cx="3635074" cy="742374"/>
          </a:xfrm>
          <a:prstGeom prst="rect">
            <a:avLst/>
          </a:prstGeom>
          <a:solidFill>
            <a:srgbClr val="000000"/>
          </a:solidFill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 great business</a:t>
            </a:r>
          </a:p>
        </p:txBody>
      </p:sp>
    </p:spTree>
    <p:extLst>
      <p:ext uri="{BB962C8B-B14F-4D97-AF65-F5344CB8AC3E}">
        <p14:creationId xmlns:p14="http://schemas.microsoft.com/office/powerpoint/2010/main" val="2684893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1: Vertical integration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03" y="2402206"/>
            <a:ext cx="9100202" cy="54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5147734" y="4655211"/>
            <a:ext cx="4792133" cy="10058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5" tIns="45718" rIns="91435" bIns="45718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/>
              <a:t>Proprietary</a:t>
            </a:r>
            <a:endParaRPr lang="en-US" dirty="0"/>
          </a:p>
          <a:p>
            <a:pPr algn="ctr" eaLnBrk="1" hangingPunct="1">
              <a:defRPr/>
            </a:pPr>
            <a:r>
              <a:rPr lang="en-US" dirty="0"/>
              <a:t>Operating System</a:t>
            </a:r>
            <a:endParaRPr lang="en-US" sz="20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5147734" y="5818608"/>
            <a:ext cx="4792133" cy="10058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5" tIns="45718" rIns="91435" bIns="45718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/>
              <a:t>Proprietary</a:t>
            </a:r>
            <a:endParaRPr lang="en-US" dirty="0"/>
          </a:p>
          <a:p>
            <a:pPr algn="ctr" eaLnBrk="1" hangingPunct="1">
              <a:defRPr/>
            </a:pPr>
            <a:r>
              <a:rPr lang="en-US" dirty="0"/>
              <a:t>Hardware</a:t>
            </a:r>
            <a:endParaRPr lang="en-US" sz="2000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5147734" y="3492393"/>
            <a:ext cx="4792133" cy="10058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5" tIns="45718" rIns="91435" bIns="45718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/>
              <a:t>Proprietary</a:t>
            </a:r>
            <a:endParaRPr lang="en-US" dirty="0"/>
          </a:p>
          <a:p>
            <a:pPr algn="ctr" eaLnBrk="1" hangingPunct="1">
              <a:defRPr/>
            </a:pPr>
            <a:r>
              <a:rPr lang="en-US" dirty="0"/>
              <a:t>Features</a:t>
            </a:r>
            <a:endParaRPr lang="en-US" sz="2000" dirty="0"/>
          </a:p>
        </p:txBody>
      </p:sp>
      <p:sp>
        <p:nvSpPr>
          <p:cNvPr id="78" name="TextBox 77"/>
          <p:cNvSpPr txBox="1"/>
          <p:nvPr/>
        </p:nvSpPr>
        <p:spPr>
          <a:xfrm>
            <a:off x="5205613" y="3492393"/>
            <a:ext cx="10228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“CLI”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378946" y="1577056"/>
            <a:ext cx="13816178" cy="645499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dirty="0" smtClean="0"/>
              <a:t>Network Management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45092" y="2203141"/>
            <a:ext cx="10254672" cy="1308666"/>
            <a:chOff x="2045092" y="2203141"/>
            <a:chExt cx="10254672" cy="1308666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704425" y="2232803"/>
              <a:ext cx="0" cy="1279004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045092" y="2232803"/>
              <a:ext cx="0" cy="1279004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2299764" y="2203141"/>
              <a:ext cx="0" cy="1279004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000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2: High barrier to entry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41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published Internet Standards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355934"/>
              </p:ext>
            </p:extLst>
          </p:nvPr>
        </p:nvGraphicFramePr>
        <p:xfrm>
          <a:off x="1585693" y="1507505"/>
          <a:ext cx="11129997" cy="6529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24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77266" y="2447322"/>
            <a:ext cx="3853141" cy="53860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r"/>
            <a:r>
              <a:rPr lang="en-US" sz="2900" dirty="0"/>
              <a:t>50+ million lines of code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10359" y="4172977"/>
            <a:ext cx="3729296" cy="53860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900" dirty="0"/>
              <a:t>Tens of billions of </a:t>
            </a:r>
            <a:r>
              <a:rPr lang="en-US" sz="2900" dirty="0" smtClean="0"/>
              <a:t>gates</a:t>
            </a:r>
            <a:endParaRPr lang="en-US" sz="2900" dirty="0"/>
          </a:p>
        </p:txBody>
      </p:sp>
      <p:sp>
        <p:nvSpPr>
          <p:cNvPr id="20" name="TextBox 19"/>
          <p:cNvSpPr txBox="1"/>
          <p:nvPr/>
        </p:nvSpPr>
        <p:spPr>
          <a:xfrm>
            <a:off x="878241" y="5692387"/>
            <a:ext cx="12621705" cy="193898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4000" dirty="0"/>
              <a:t>Routers are fragile, insecure, bloated and power </a:t>
            </a:r>
            <a:r>
              <a:rPr lang="en-US" sz="4000" dirty="0" smtClean="0"/>
              <a:t>hungry.</a:t>
            </a:r>
            <a:endParaRPr lang="en-US" sz="4000" dirty="0"/>
          </a:p>
          <a:p>
            <a:pPr algn="ctr"/>
            <a:r>
              <a:rPr lang="en-US" sz="4000" dirty="0"/>
              <a:t>Like </a:t>
            </a:r>
            <a:r>
              <a:rPr lang="en-US" sz="4000" dirty="0" smtClean="0"/>
              <a:t>computer </a:t>
            </a:r>
            <a:r>
              <a:rPr lang="en-US" sz="4000" dirty="0"/>
              <a:t>mainframes </a:t>
            </a:r>
            <a:r>
              <a:rPr lang="en-US" sz="4000" dirty="0" smtClean="0"/>
              <a:t>in the </a:t>
            </a:r>
            <a:r>
              <a:rPr lang="en-US" sz="4000" dirty="0"/>
              <a:t>1980s.</a:t>
            </a:r>
          </a:p>
          <a:p>
            <a:pPr algn="ctr"/>
            <a:r>
              <a:rPr lang="en-US" sz="4000" dirty="0"/>
              <a:t>“Great business” triumphed over “simple and streamlined”.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166" y="322002"/>
            <a:ext cx="9100202" cy="54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7"/>
          <p:cNvSpPr/>
          <p:nvPr/>
        </p:nvSpPr>
        <p:spPr bwMode="auto">
          <a:xfrm>
            <a:off x="3861874" y="2693416"/>
            <a:ext cx="4792133" cy="11582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5" tIns="45718" rIns="91435" bIns="45718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/>
              <a:t>Proprietary</a:t>
            </a:r>
            <a:endParaRPr lang="en-US" dirty="0"/>
          </a:p>
          <a:p>
            <a:pPr algn="ctr" eaLnBrk="1" hangingPunct="1">
              <a:defRPr/>
            </a:pPr>
            <a:r>
              <a:rPr lang="en-US" dirty="0"/>
              <a:t>Operating System</a:t>
            </a:r>
            <a:endParaRPr lang="en-US" sz="2000" dirty="0"/>
          </a:p>
        </p:txBody>
      </p:sp>
      <p:sp>
        <p:nvSpPr>
          <p:cNvPr id="29" name="Rounded Rectangle 28"/>
          <p:cNvSpPr/>
          <p:nvPr/>
        </p:nvSpPr>
        <p:spPr bwMode="auto">
          <a:xfrm>
            <a:off x="3861874" y="3963580"/>
            <a:ext cx="4792133" cy="100584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5" tIns="45718" rIns="91435" bIns="45718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/>
              <a:t>Proprietary</a:t>
            </a:r>
            <a:endParaRPr lang="en-US" dirty="0"/>
          </a:p>
          <a:p>
            <a:pPr algn="ctr" eaLnBrk="1" hangingPunct="1">
              <a:defRPr/>
            </a:pPr>
            <a:r>
              <a:rPr lang="en-US" dirty="0"/>
              <a:t>Hardware</a:t>
            </a:r>
            <a:endParaRPr lang="en-US" sz="2000" dirty="0"/>
          </a:p>
        </p:txBody>
      </p:sp>
      <p:sp>
        <p:nvSpPr>
          <p:cNvPr id="30" name="Rounded Rectangle 29"/>
          <p:cNvSpPr/>
          <p:nvPr/>
        </p:nvSpPr>
        <p:spPr bwMode="auto">
          <a:xfrm>
            <a:off x="3861874" y="1708060"/>
            <a:ext cx="4792133" cy="88392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5" tIns="45718" rIns="91435" bIns="45718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/>
              <a:t>Proprietary</a:t>
            </a:r>
            <a:endParaRPr lang="en-US" dirty="0"/>
          </a:p>
          <a:p>
            <a:pPr algn="ctr" eaLnBrk="1" hangingPunct="1">
              <a:defRPr/>
            </a:pPr>
            <a:r>
              <a:rPr lang="en-US" dirty="0"/>
              <a:t>Features</a:t>
            </a:r>
            <a:endParaRPr lang="en-US" sz="2000" dirty="0"/>
          </a:p>
        </p:txBody>
      </p:sp>
      <p:sp>
        <p:nvSpPr>
          <p:cNvPr id="3" name="Right Brace 2"/>
          <p:cNvSpPr/>
          <p:nvPr/>
        </p:nvSpPr>
        <p:spPr>
          <a:xfrm>
            <a:off x="8910359" y="1708060"/>
            <a:ext cx="327737" cy="2164080"/>
          </a:xfrm>
          <a:prstGeom prst="rightBrace">
            <a:avLst>
              <a:gd name="adj1" fmla="val 33824"/>
              <a:gd name="adj2" fmla="val 50000"/>
            </a:avLst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Stock Price</a:t>
            </a:r>
            <a:endParaRPr lang="en-US" dirty="0"/>
          </a:p>
        </p:txBody>
      </p:sp>
      <p:pic>
        <p:nvPicPr>
          <p:cNvPr id="15" name="Picture 14" descr="Screen Shot 2014-04-29 at 9.05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08" y="2240264"/>
            <a:ext cx="12019902" cy="52547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2400" y="7194550"/>
            <a:ext cx="11776090" cy="27558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29893" y="6880582"/>
            <a:ext cx="1120609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1991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58259" y="6836506"/>
            <a:ext cx="1120609" cy="6463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1999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52908" y="2620190"/>
            <a:ext cx="11845582" cy="4228516"/>
            <a:chOff x="1352907" y="2620189"/>
            <a:chExt cx="11845582" cy="4228516"/>
          </a:xfrm>
        </p:grpSpPr>
        <p:sp>
          <p:nvSpPr>
            <p:cNvPr id="10" name="TextBox 9"/>
            <p:cNvSpPr txBox="1"/>
            <p:nvPr/>
          </p:nvSpPr>
          <p:spPr>
            <a:xfrm>
              <a:off x="6206601" y="3870856"/>
              <a:ext cx="11867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C0504D"/>
                  </a:solidFill>
                </a:rPr>
                <a:t>200x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352907" y="2620189"/>
              <a:ext cx="11845582" cy="4228516"/>
            </a:xfrm>
            <a:prstGeom prst="straightConnector1">
              <a:avLst/>
            </a:prstGeom>
            <a:ln w="76200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2978879" y="7746050"/>
            <a:ext cx="1707152" cy="38471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Google Finance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66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Data Center Owners Responded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9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2000: Rack-mounted Servers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973" t="38808" r="2979" b="18641"/>
          <a:stretch/>
        </p:blipFill>
        <p:spPr>
          <a:xfrm>
            <a:off x="3477429" y="5679792"/>
            <a:ext cx="7856973" cy="21855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011" y="1952242"/>
            <a:ext cx="4013483" cy="321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8521" y="1824322"/>
            <a:ext cx="2643011" cy="70788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4000" dirty="0"/>
              <a:t>Dell Servers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6410" y="5679792"/>
            <a:ext cx="2421346" cy="70788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4000" dirty="0"/>
              <a:t>HP Servers</a:t>
            </a:r>
          </a:p>
        </p:txBody>
      </p:sp>
    </p:spTree>
    <p:extLst>
      <p:ext uri="{BB962C8B-B14F-4D97-AF65-F5344CB8AC3E}">
        <p14:creationId xmlns:p14="http://schemas.microsoft.com/office/powerpoint/2010/main" val="96741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225420" y="5965449"/>
            <a:ext cx="8121745" cy="1915118"/>
          </a:xfrm>
          <a:prstGeom prst="roundRect">
            <a:avLst/>
          </a:prstGeom>
          <a:solidFill>
            <a:schemeClr val="tx1"/>
          </a:solidFill>
          <a:ln w="76200" cmpd="sng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2005: The </a:t>
            </a:r>
            <a:r>
              <a:rPr lang="en-US" dirty="0" err="1" smtClean="0"/>
              <a:t>baremetal</a:t>
            </a:r>
            <a:r>
              <a:rPr lang="en-US" dirty="0" smtClean="0"/>
              <a:t> server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84" t="31668" r="2169" b="30793"/>
          <a:stretch/>
        </p:blipFill>
        <p:spPr>
          <a:xfrm>
            <a:off x="231829" y="2025221"/>
            <a:ext cx="14081069" cy="20595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06308" y="5339441"/>
            <a:ext cx="2187608" cy="58477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Sheet metal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857899" y="6568303"/>
            <a:ext cx="2105171" cy="1246079"/>
            <a:chOff x="2401384" y="5235805"/>
            <a:chExt cx="1630467" cy="110460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01384" y="5235805"/>
              <a:ext cx="1630467" cy="110460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880829" y="5482348"/>
              <a:ext cx="657874" cy="354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DRAM</a:t>
              </a:r>
              <a:endParaRPr lang="en-US" sz="20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948241" y="6568303"/>
            <a:ext cx="2105171" cy="1246079"/>
            <a:chOff x="2401384" y="5235805"/>
            <a:chExt cx="1630467" cy="110460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01384" y="5235805"/>
              <a:ext cx="1630467" cy="110460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983763" y="5482348"/>
              <a:ext cx="479016" cy="354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CPU</a:t>
              </a:r>
              <a:endParaRPr lang="en-US" sz="20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39790" y="5965449"/>
            <a:ext cx="2647019" cy="1761945"/>
            <a:chOff x="7673358" y="5582396"/>
            <a:chExt cx="2962569" cy="237005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73358" y="5582396"/>
              <a:ext cx="2962569" cy="237005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833207" y="7470425"/>
              <a:ext cx="2687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Power supply + fans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3225420" y="5965449"/>
            <a:ext cx="8121745" cy="1908842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225419" y="4878084"/>
            <a:ext cx="8121745" cy="933914"/>
            <a:chOff x="3305403" y="4531512"/>
            <a:chExt cx="8121745" cy="933914"/>
          </a:xfrm>
        </p:grpSpPr>
        <p:sp>
          <p:nvSpPr>
            <p:cNvPr id="31" name="Rounded Rectangle 30"/>
            <p:cNvSpPr/>
            <p:nvPr/>
          </p:nvSpPr>
          <p:spPr>
            <a:xfrm>
              <a:off x="3305403" y="4531512"/>
              <a:ext cx="8121745" cy="93391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Linux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50839"/>
            <a:stretch/>
          </p:blipFill>
          <p:spPr>
            <a:xfrm>
              <a:off x="4364449" y="4578040"/>
              <a:ext cx="831424" cy="85359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480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816347"/>
            <a:ext cx="12435840" cy="4127082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4900" dirty="0"/>
              <a:t>Software Defined </a:t>
            </a:r>
            <a:r>
              <a:rPr lang="en-US" sz="4900" dirty="0" smtClean="0"/>
              <a:t>Networks </a:t>
            </a:r>
            <a:br>
              <a:rPr lang="en-US" sz="4900" dirty="0" smtClean="0"/>
            </a:br>
            <a:r>
              <a:rPr lang="en-US" sz="4900" dirty="0" smtClean="0"/>
              <a:t>and </a:t>
            </a:r>
            <a:r>
              <a:rPr lang="en-US" sz="4900" dirty="0"/>
              <a:t>the </a:t>
            </a:r>
            <a:br>
              <a:rPr lang="en-US" sz="4900" dirty="0"/>
            </a:br>
            <a:r>
              <a:rPr lang="en-US" sz="4900" dirty="0"/>
              <a:t>Maturing of the Internet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194560" y="6126480"/>
            <a:ext cx="10241280" cy="210312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Nick McKeown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Stanford University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5" name="Picture 4" descr="2014_04_29_10_04_0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t="49594" r="19269" b="12624"/>
          <a:stretch/>
        </p:blipFill>
        <p:spPr>
          <a:xfrm>
            <a:off x="4776500" y="4627412"/>
            <a:ext cx="4909180" cy="3070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09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225420" y="5965449"/>
            <a:ext cx="8121745" cy="1915118"/>
          </a:xfrm>
          <a:prstGeom prst="roundRect">
            <a:avLst/>
          </a:prstGeom>
          <a:solidFill>
            <a:schemeClr val="tx1"/>
          </a:solidFill>
          <a:ln w="76200" cmpd="sng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Baremetal</a:t>
            </a:r>
            <a:r>
              <a:rPr lang="en-US" dirty="0" smtClean="0"/>
              <a:t> + Linux + Apps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06308" y="5339441"/>
            <a:ext cx="2187608" cy="58477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Sheet metal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857899" y="6568303"/>
            <a:ext cx="2105171" cy="1246079"/>
            <a:chOff x="2401384" y="5235805"/>
            <a:chExt cx="1630467" cy="110460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01384" y="5235805"/>
              <a:ext cx="1630467" cy="110460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880829" y="5482348"/>
              <a:ext cx="657874" cy="354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DRAM</a:t>
              </a:r>
              <a:endParaRPr lang="en-US" sz="20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948241" y="6568303"/>
            <a:ext cx="2105171" cy="1246079"/>
            <a:chOff x="2401384" y="5235805"/>
            <a:chExt cx="1630467" cy="110460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01384" y="5235805"/>
              <a:ext cx="1630467" cy="110460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983763" y="5482348"/>
              <a:ext cx="479016" cy="354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CPU</a:t>
              </a:r>
              <a:endParaRPr lang="en-US" sz="20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39790" y="5965449"/>
            <a:ext cx="2647019" cy="1761945"/>
            <a:chOff x="7673358" y="5582396"/>
            <a:chExt cx="2962569" cy="237005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73358" y="5582396"/>
              <a:ext cx="2962569" cy="237005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833207" y="7470425"/>
              <a:ext cx="2687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Power supply + fans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3225420" y="5965449"/>
            <a:ext cx="8121745" cy="1908842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225419" y="4878084"/>
            <a:ext cx="8121745" cy="933914"/>
            <a:chOff x="3305403" y="4531512"/>
            <a:chExt cx="8121745" cy="933914"/>
          </a:xfrm>
        </p:grpSpPr>
        <p:sp>
          <p:nvSpPr>
            <p:cNvPr id="31" name="Rounded Rectangle 30"/>
            <p:cNvSpPr/>
            <p:nvPr/>
          </p:nvSpPr>
          <p:spPr>
            <a:xfrm>
              <a:off x="3305403" y="4531512"/>
              <a:ext cx="8121745" cy="93391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Linux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50839"/>
            <a:stretch/>
          </p:blipFill>
          <p:spPr>
            <a:xfrm>
              <a:off x="4364449" y="4578040"/>
              <a:ext cx="831424" cy="85359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961869" y="6515102"/>
            <a:ext cx="1651472" cy="67710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dirty="0" smtClean="0"/>
              <a:t>Programmable</a:t>
            </a:r>
          </a:p>
          <a:p>
            <a:pPr algn="ctr"/>
            <a:r>
              <a:rPr lang="en-US" dirty="0" smtClean="0"/>
              <a:t>Hardware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58178" y="5000889"/>
            <a:ext cx="1458855" cy="67710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dirty="0" smtClean="0"/>
              <a:t>Open-source</a:t>
            </a:r>
          </a:p>
          <a:p>
            <a:pPr algn="ctr"/>
            <a:r>
              <a:rPr lang="en-US" dirty="0" smtClean="0"/>
              <a:t>Software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070893" y="3221957"/>
            <a:ext cx="10276272" cy="1127275"/>
            <a:chOff x="1070893" y="3221957"/>
            <a:chExt cx="10276272" cy="1127275"/>
          </a:xfrm>
        </p:grpSpPr>
        <p:sp>
          <p:nvSpPr>
            <p:cNvPr id="33" name="Rounded Rectangle 32"/>
            <p:cNvSpPr/>
            <p:nvPr/>
          </p:nvSpPr>
          <p:spPr>
            <a:xfrm>
              <a:off x="3225419" y="3241307"/>
              <a:ext cx="2355434" cy="1107925"/>
            </a:xfrm>
            <a:prstGeom prst="round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900" dirty="0"/>
                <a:t>App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067317" y="3231632"/>
              <a:ext cx="2355434" cy="1107925"/>
            </a:xfrm>
            <a:prstGeom prst="round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900" dirty="0"/>
                <a:t>App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8991731" y="3221957"/>
              <a:ext cx="2355434" cy="1107925"/>
            </a:xfrm>
            <a:prstGeom prst="round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900" dirty="0"/>
                <a:t>App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70893" y="3460671"/>
              <a:ext cx="143342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Proprietary</a:t>
              </a:r>
            </a:p>
            <a:p>
              <a:pPr algn="ctr"/>
              <a:r>
                <a:rPr lang="en-US" dirty="0" smtClean="0"/>
                <a:t>Software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014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983"/>
          <a:stretch/>
        </p:blipFill>
        <p:spPr>
          <a:xfrm>
            <a:off x="133998" y="0"/>
            <a:ext cx="14354589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3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Dell Stock Price</a:t>
            </a:r>
            <a:endParaRPr lang="en-US" dirty="0"/>
          </a:p>
        </p:txBody>
      </p:sp>
      <p:pic>
        <p:nvPicPr>
          <p:cNvPr id="6" name="Picture 5" descr="Screen Shot 2014-03-23 at 6.01.3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/>
          <a:stretch/>
        </p:blipFill>
        <p:spPr>
          <a:xfrm>
            <a:off x="321939" y="2300995"/>
            <a:ext cx="13913102" cy="4924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03370" y="7761746"/>
            <a:ext cx="1707152" cy="38471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Google Finance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281" y="2165731"/>
            <a:ext cx="964617" cy="70788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4000" dirty="0">
                <a:solidFill>
                  <a:srgbClr val="C0504D"/>
                </a:solidFill>
              </a:rPr>
              <a:t>$42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41673" y="5596241"/>
            <a:ext cx="964617" cy="70788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4000" dirty="0">
                <a:solidFill>
                  <a:srgbClr val="C0504D"/>
                </a:solidFill>
              </a:rPr>
              <a:t>$14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955" y="6512980"/>
            <a:ext cx="1224604" cy="707882"/>
          </a:xfrm>
          <a:prstGeom prst="rect">
            <a:avLst/>
          </a:prstGeom>
          <a:solidFill>
            <a:srgbClr val="FFFFFF"/>
          </a:solidFill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03370" y="6517685"/>
            <a:ext cx="1224604" cy="707882"/>
          </a:xfrm>
          <a:prstGeom prst="rect">
            <a:avLst/>
          </a:prstGeom>
          <a:solidFill>
            <a:srgbClr val="FFFFFF"/>
          </a:solidFill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2013</a:t>
            </a:r>
          </a:p>
        </p:txBody>
      </p:sp>
      <p:cxnSp>
        <p:nvCxnSpPr>
          <p:cNvPr id="10" name="Straight Arrow Connector 9"/>
          <p:cNvCxnSpPr>
            <a:stCxn id="4" idx="3"/>
            <a:endCxn id="7" idx="1"/>
          </p:cNvCxnSpPr>
          <p:nvPr/>
        </p:nvCxnSpPr>
        <p:spPr>
          <a:xfrm>
            <a:off x="1352898" y="2519672"/>
            <a:ext cx="11688775" cy="3430510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70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2012: The </a:t>
            </a:r>
            <a:r>
              <a:rPr lang="en-US" dirty="0" err="1" smtClean="0"/>
              <a:t>baremetal</a:t>
            </a:r>
            <a:r>
              <a:rPr lang="en-US" dirty="0" smtClean="0"/>
              <a:t> switch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06308" y="5339441"/>
            <a:ext cx="2187608" cy="58477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Sheet metal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25420" y="5965449"/>
            <a:ext cx="8121745" cy="1915118"/>
            <a:chOff x="3225420" y="5965449"/>
            <a:chExt cx="8121745" cy="1915118"/>
          </a:xfrm>
        </p:grpSpPr>
        <p:sp>
          <p:nvSpPr>
            <p:cNvPr id="17" name="Rounded Rectangle 16"/>
            <p:cNvSpPr/>
            <p:nvPr/>
          </p:nvSpPr>
          <p:spPr>
            <a:xfrm>
              <a:off x="3225420" y="5965449"/>
              <a:ext cx="8121745" cy="1915118"/>
            </a:xfrm>
            <a:prstGeom prst="roundRect">
              <a:avLst/>
            </a:prstGeom>
            <a:solidFill>
              <a:schemeClr val="tx1"/>
            </a:solidFill>
            <a:ln w="76200" cmpd="sng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5" tIns="45718" rIns="91435" bIns="45718"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911435" y="6409551"/>
              <a:ext cx="1863199" cy="1246079"/>
              <a:chOff x="2401384" y="5235805"/>
              <a:chExt cx="1630467" cy="1104605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401384" y="5235805"/>
                <a:ext cx="1630467" cy="1104605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880829" y="5482348"/>
                <a:ext cx="657874" cy="35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DRAM</a:t>
                </a:r>
                <a:endParaRPr lang="en-US" sz="2000" dirty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189393" y="6409551"/>
              <a:ext cx="1863199" cy="1246079"/>
              <a:chOff x="2401384" y="5235805"/>
              <a:chExt cx="1630467" cy="1104605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401384" y="5235805"/>
                <a:ext cx="1630467" cy="1104605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2983763" y="5482348"/>
                <a:ext cx="479016" cy="35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CPU</a:t>
                </a:r>
                <a:endParaRPr lang="en-US" sz="200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8397052" y="5965449"/>
              <a:ext cx="2735108" cy="1761945"/>
              <a:chOff x="7574771" y="5582396"/>
              <a:chExt cx="3061156" cy="237005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73358" y="5582396"/>
                <a:ext cx="2962569" cy="2370056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7574771" y="7489838"/>
                <a:ext cx="2687303" cy="461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00"/>
                    </a:solidFill>
                  </a:rPr>
                  <a:t>Power supply + fans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9" name="Rounded Rectangle 28"/>
          <p:cNvSpPr/>
          <p:nvPr/>
        </p:nvSpPr>
        <p:spPr>
          <a:xfrm>
            <a:off x="3225420" y="5965449"/>
            <a:ext cx="8121745" cy="1908842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225419" y="4878084"/>
            <a:ext cx="8121745" cy="933914"/>
            <a:chOff x="3305403" y="4531512"/>
            <a:chExt cx="8121745" cy="933914"/>
          </a:xfrm>
        </p:grpSpPr>
        <p:sp>
          <p:nvSpPr>
            <p:cNvPr id="31" name="Rounded Rectangle 30"/>
            <p:cNvSpPr/>
            <p:nvPr/>
          </p:nvSpPr>
          <p:spPr>
            <a:xfrm>
              <a:off x="3305403" y="4531512"/>
              <a:ext cx="8121745" cy="93391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Linux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50839"/>
            <a:stretch/>
          </p:blipFill>
          <p:spPr>
            <a:xfrm>
              <a:off x="4364449" y="4578040"/>
              <a:ext cx="831424" cy="85359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0" name="Picture 19" descr="Screen Shot 2014-04-28 at 9.20.02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20132" r="1276" b="13079"/>
          <a:stretch/>
        </p:blipFill>
        <p:spPr>
          <a:xfrm>
            <a:off x="731520" y="1543837"/>
            <a:ext cx="12750237" cy="26036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27" b="90000" l="6709" r="89936">
                        <a14:foregroundMark x1="20767" y1="57455" x2="20767" y2="57455"/>
                        <a14:foregroundMark x1="24281" y1="63636" x2="24281" y2="63636"/>
                        <a14:foregroundMark x1="27157" y1="59273" x2="27157" y2="59273"/>
                        <a14:foregroundMark x1="32588" y1="64000" x2="32588" y2="64000"/>
                        <a14:foregroundMark x1="36102" y1="64364" x2="36102" y2="64364"/>
                        <a14:foregroundMark x1="39617" y1="63636" x2="39617" y2="63636"/>
                        <a14:foregroundMark x1="44409" y1="64364" x2="44409" y2="64364"/>
                        <a14:foregroundMark x1="49201" y1="64000" x2="49201" y2="64000"/>
                        <a14:foregroundMark x1="52077" y1="64364" x2="52077" y2="64364"/>
                        <a14:foregroundMark x1="56230" y1="64000" x2="56230" y2="64000"/>
                        <a14:foregroundMark x1="60064" y1="65091" x2="60064" y2="65091"/>
                        <a14:foregroundMark x1="64856" y1="63636" x2="64856" y2="63636"/>
                        <a14:foregroundMark x1="36422" y1="71636" x2="36422" y2="71636"/>
                        <a14:foregroundMark x1="48243" y1="72727" x2="48243" y2="72727"/>
                        <a14:foregroundMark x1="28115" y1="36000" x2="28115" y2="36000"/>
                        <a14:foregroundMark x1="22045" y1="35273" x2="22045" y2="35273"/>
                        <a14:foregroundMark x1="35463" y1="37818" x2="35463" y2="37818"/>
                        <a14:foregroundMark x1="39297" y1="37818" x2="39297" y2="37818"/>
                        <a14:foregroundMark x1="44089" y1="38909" x2="44089" y2="38909"/>
                        <a14:foregroundMark x1="49201" y1="39636" x2="49201" y2="39636"/>
                        <a14:foregroundMark x1="55591" y1="40000" x2="55591" y2="40000"/>
                        <a14:foregroundMark x1="59425" y1="39636" x2="59425" y2="39636"/>
                        <a14:foregroundMark x1="62300" y1="39636" x2="62300" y2="39636"/>
                        <a14:foregroundMark x1="56550" y1="37455" x2="56550" y2="37455"/>
                        <a14:foregroundMark x1="35144" y1="33818" x2="35144" y2="33818"/>
                        <a14:foregroundMark x1="32907" y1="36364" x2="32907" y2="3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7404" y="6089491"/>
            <a:ext cx="2157718" cy="142181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64445" y="7284738"/>
            <a:ext cx="955226" cy="501223"/>
          </a:xfrm>
          <a:prstGeom prst="rect">
            <a:avLst/>
          </a:prstGeom>
          <a:noFill/>
        </p:spPr>
        <p:txBody>
          <a:bodyPr wrap="none" lIns="130615" tIns="65308" rIns="130615" bIns="65308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xChip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5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Baremetal</a:t>
            </a:r>
            <a:r>
              <a:rPr lang="en-US" dirty="0" smtClean="0"/>
              <a:t> + Linux + App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06308" y="5339441"/>
            <a:ext cx="2187608" cy="58477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Sheet metal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25420" y="5965449"/>
            <a:ext cx="8121745" cy="1915118"/>
            <a:chOff x="3225420" y="5965449"/>
            <a:chExt cx="8121745" cy="1915118"/>
          </a:xfrm>
        </p:grpSpPr>
        <p:sp>
          <p:nvSpPr>
            <p:cNvPr id="17" name="Rounded Rectangle 16"/>
            <p:cNvSpPr/>
            <p:nvPr/>
          </p:nvSpPr>
          <p:spPr>
            <a:xfrm>
              <a:off x="3225420" y="5965449"/>
              <a:ext cx="8121745" cy="1915118"/>
            </a:xfrm>
            <a:prstGeom prst="roundRect">
              <a:avLst/>
            </a:prstGeom>
            <a:solidFill>
              <a:schemeClr val="tx1"/>
            </a:solidFill>
            <a:ln w="76200" cmpd="sng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5" tIns="45718" rIns="91435" bIns="45718"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911435" y="6409551"/>
              <a:ext cx="1863199" cy="1246079"/>
              <a:chOff x="2401384" y="5235805"/>
              <a:chExt cx="1630467" cy="1104605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401384" y="5235805"/>
                <a:ext cx="1630467" cy="1104605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880829" y="5482348"/>
                <a:ext cx="657874" cy="35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DRAM</a:t>
                </a:r>
                <a:endParaRPr lang="en-US" sz="2000" dirty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189393" y="6409551"/>
              <a:ext cx="1863199" cy="1246079"/>
              <a:chOff x="2401384" y="5235805"/>
              <a:chExt cx="1630467" cy="1104605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401384" y="5235805"/>
                <a:ext cx="1630467" cy="1104605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2983763" y="5482348"/>
                <a:ext cx="479016" cy="35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CPU</a:t>
                </a:r>
                <a:endParaRPr lang="en-US" sz="200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8397052" y="5965449"/>
              <a:ext cx="2735108" cy="1761945"/>
              <a:chOff x="7574771" y="5582396"/>
              <a:chExt cx="3061156" cy="237005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73358" y="5582396"/>
                <a:ext cx="2962569" cy="2370056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7574771" y="7489838"/>
                <a:ext cx="2687303" cy="461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00"/>
                    </a:solidFill>
                  </a:rPr>
                  <a:t>Power supply + fans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9" name="Rounded Rectangle 28"/>
          <p:cNvSpPr/>
          <p:nvPr/>
        </p:nvSpPr>
        <p:spPr>
          <a:xfrm>
            <a:off x="3225420" y="5965449"/>
            <a:ext cx="8121745" cy="1908842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225419" y="4878084"/>
            <a:ext cx="8121745" cy="933914"/>
            <a:chOff x="3305403" y="4531512"/>
            <a:chExt cx="8121745" cy="933914"/>
          </a:xfrm>
        </p:grpSpPr>
        <p:sp>
          <p:nvSpPr>
            <p:cNvPr id="31" name="Rounded Rectangle 30"/>
            <p:cNvSpPr/>
            <p:nvPr/>
          </p:nvSpPr>
          <p:spPr>
            <a:xfrm>
              <a:off x="3305403" y="4531512"/>
              <a:ext cx="8121745" cy="93391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Linux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50839"/>
            <a:stretch/>
          </p:blipFill>
          <p:spPr>
            <a:xfrm>
              <a:off x="4364449" y="4578040"/>
              <a:ext cx="831424" cy="85359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27" b="90000" l="6709" r="89936">
                        <a14:foregroundMark x1="20767" y1="57455" x2="20767" y2="57455"/>
                        <a14:foregroundMark x1="24281" y1="63636" x2="24281" y2="63636"/>
                        <a14:foregroundMark x1="27157" y1="59273" x2="27157" y2="59273"/>
                        <a14:foregroundMark x1="32588" y1="64000" x2="32588" y2="64000"/>
                        <a14:foregroundMark x1="36102" y1="64364" x2="36102" y2="64364"/>
                        <a14:foregroundMark x1="39617" y1="63636" x2="39617" y2="63636"/>
                        <a14:foregroundMark x1="44409" y1="64364" x2="44409" y2="64364"/>
                        <a14:foregroundMark x1="49201" y1="64000" x2="49201" y2="64000"/>
                        <a14:foregroundMark x1="52077" y1="64364" x2="52077" y2="64364"/>
                        <a14:foregroundMark x1="56230" y1="64000" x2="56230" y2="64000"/>
                        <a14:foregroundMark x1="60064" y1="65091" x2="60064" y2="65091"/>
                        <a14:foregroundMark x1="64856" y1="63636" x2="64856" y2="63636"/>
                        <a14:foregroundMark x1="36422" y1="71636" x2="36422" y2="71636"/>
                        <a14:foregroundMark x1="48243" y1="72727" x2="48243" y2="72727"/>
                        <a14:foregroundMark x1="28115" y1="36000" x2="28115" y2="36000"/>
                        <a14:foregroundMark x1="22045" y1="35273" x2="22045" y2="35273"/>
                        <a14:foregroundMark x1="35463" y1="37818" x2="35463" y2="37818"/>
                        <a14:foregroundMark x1="39297" y1="37818" x2="39297" y2="37818"/>
                        <a14:foregroundMark x1="44089" y1="38909" x2="44089" y2="38909"/>
                        <a14:foregroundMark x1="49201" y1="39636" x2="49201" y2="39636"/>
                        <a14:foregroundMark x1="55591" y1="40000" x2="55591" y2="40000"/>
                        <a14:foregroundMark x1="59425" y1="39636" x2="59425" y2="39636"/>
                        <a14:foregroundMark x1="62300" y1="39636" x2="62300" y2="39636"/>
                        <a14:foregroundMark x1="56550" y1="37455" x2="56550" y2="37455"/>
                        <a14:foregroundMark x1="35144" y1="33818" x2="35144" y2="33818"/>
                        <a14:foregroundMark x1="32907" y1="36364" x2="32907" y2="3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7404" y="6089491"/>
            <a:ext cx="2157718" cy="142181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64445" y="7284738"/>
            <a:ext cx="955226" cy="501223"/>
          </a:xfrm>
          <a:prstGeom prst="rect">
            <a:avLst/>
          </a:prstGeom>
          <a:noFill/>
        </p:spPr>
        <p:txBody>
          <a:bodyPr wrap="none" lIns="130615" tIns="65308" rIns="130615" bIns="65308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xChip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50731" y="5860532"/>
            <a:ext cx="1559007" cy="716667"/>
          </a:xfrm>
          <a:prstGeom prst="rect">
            <a:avLst/>
          </a:prstGeom>
          <a:noFill/>
        </p:spPr>
        <p:txBody>
          <a:bodyPr wrap="none" lIns="130615" tIns="65308" rIns="130615" bIns="65308" rtlCol="0">
            <a:spAutoFit/>
          </a:bodyPr>
          <a:lstStyle/>
          <a:p>
            <a:pPr algn="r"/>
            <a:r>
              <a:rPr lang="en-US" b="1" dirty="0" smtClean="0"/>
              <a:t>Open-source</a:t>
            </a:r>
          </a:p>
          <a:p>
            <a:pPr algn="r"/>
            <a:r>
              <a:rPr lang="en-US" dirty="0" smtClean="0"/>
              <a:t>P4</a:t>
            </a:r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1070893" y="3221957"/>
            <a:ext cx="10276272" cy="1127275"/>
            <a:chOff x="1070893" y="3221957"/>
            <a:chExt cx="10276272" cy="1127275"/>
          </a:xfrm>
        </p:grpSpPr>
        <p:sp>
          <p:nvSpPr>
            <p:cNvPr id="62" name="Rounded Rectangle 61"/>
            <p:cNvSpPr/>
            <p:nvPr/>
          </p:nvSpPr>
          <p:spPr>
            <a:xfrm>
              <a:off x="3225419" y="3241307"/>
              <a:ext cx="2355434" cy="1107925"/>
            </a:xfrm>
            <a:prstGeom prst="round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900" dirty="0"/>
                <a:t>App</a:t>
              </a: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6067317" y="3231632"/>
              <a:ext cx="2355434" cy="1107925"/>
            </a:xfrm>
            <a:prstGeom prst="round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900" dirty="0"/>
                <a:t>App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8991731" y="3221957"/>
              <a:ext cx="2355434" cy="1107925"/>
            </a:xfrm>
            <a:prstGeom prst="round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900" dirty="0"/>
                <a:t>App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070893" y="3460671"/>
              <a:ext cx="143342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Proprietary</a:t>
              </a:r>
            </a:p>
            <a:p>
              <a:pPr algn="ctr"/>
              <a:r>
                <a:rPr lang="en-US" dirty="0" smtClean="0"/>
                <a:t>Software</a:t>
              </a:r>
              <a:endParaRPr lang="en-US" dirty="0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961869" y="6515102"/>
            <a:ext cx="1651472" cy="67710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dirty="0" smtClean="0"/>
              <a:t>Programmable</a:t>
            </a:r>
          </a:p>
          <a:p>
            <a:pPr algn="ctr"/>
            <a:r>
              <a:rPr lang="en-US" dirty="0" smtClean="0"/>
              <a:t>Hardware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1058178" y="5000889"/>
            <a:ext cx="1458855" cy="67710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dirty="0" smtClean="0"/>
              <a:t>Open-source</a:t>
            </a:r>
          </a:p>
          <a:p>
            <a:pPr algn="ctr"/>
            <a:r>
              <a:rPr lang="en-US" dirty="0" smtClean="0"/>
              <a:t>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22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It’s happening fast!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4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OCP: Wedge switch (open-source design)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26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7" y="1568287"/>
            <a:ext cx="8663314" cy="6497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28688" y="3960644"/>
            <a:ext cx="3306143" cy="57816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0615" tIns="65308" rIns="130615" bIns="65308" rtlCol="0">
            <a:spAutoFit/>
          </a:bodyPr>
          <a:lstStyle/>
          <a:p>
            <a:r>
              <a:rPr lang="en-US" sz="2900" dirty="0"/>
              <a:t>BCM  </a:t>
            </a:r>
            <a:r>
              <a:rPr lang="en-US" sz="2900" dirty="0" err="1"/>
              <a:t>xChip</a:t>
            </a:r>
            <a:r>
              <a:rPr lang="en-US" sz="2900" dirty="0"/>
              <a:t>: 1.2Tb/s</a:t>
            </a:r>
          </a:p>
        </p:txBody>
      </p:sp>
    </p:spTree>
    <p:extLst>
      <p:ext uri="{BB962C8B-B14F-4D97-AF65-F5344CB8AC3E}">
        <p14:creationId xmlns:p14="http://schemas.microsoft.com/office/powerpoint/2010/main" val="2561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25420" y="5965449"/>
            <a:ext cx="8121745" cy="1915118"/>
            <a:chOff x="3225420" y="5965449"/>
            <a:chExt cx="8121745" cy="1915118"/>
          </a:xfrm>
        </p:grpSpPr>
        <p:sp>
          <p:nvSpPr>
            <p:cNvPr id="17" name="Rounded Rectangle 16"/>
            <p:cNvSpPr/>
            <p:nvPr/>
          </p:nvSpPr>
          <p:spPr>
            <a:xfrm>
              <a:off x="3225420" y="5965449"/>
              <a:ext cx="8121745" cy="1915118"/>
            </a:xfrm>
            <a:prstGeom prst="roundRect">
              <a:avLst/>
            </a:prstGeom>
            <a:solidFill>
              <a:schemeClr val="tx1"/>
            </a:solidFill>
            <a:ln w="76200" cmpd="sng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5" tIns="45718" rIns="91435" bIns="45718"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911435" y="6409551"/>
              <a:ext cx="1863199" cy="1246079"/>
              <a:chOff x="2401384" y="5235805"/>
              <a:chExt cx="1630467" cy="1104605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401384" y="5235805"/>
                <a:ext cx="1630467" cy="1104605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880829" y="5482348"/>
                <a:ext cx="657874" cy="35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DRAM</a:t>
                </a:r>
                <a:endParaRPr lang="en-US" sz="2000" dirty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189393" y="6409551"/>
              <a:ext cx="1863199" cy="1246079"/>
              <a:chOff x="2401384" y="5235805"/>
              <a:chExt cx="1630467" cy="1104605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401384" y="5235805"/>
                <a:ext cx="1630467" cy="1104605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2983763" y="5482348"/>
                <a:ext cx="479016" cy="35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CPU</a:t>
                </a:r>
                <a:endParaRPr lang="en-US" sz="200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8397052" y="5965449"/>
              <a:ext cx="2735108" cy="1761945"/>
              <a:chOff x="7574771" y="5582396"/>
              <a:chExt cx="3061156" cy="237005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73358" y="5582396"/>
                <a:ext cx="2962569" cy="2370056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7574771" y="7489838"/>
                <a:ext cx="2687303" cy="461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00"/>
                    </a:solidFill>
                  </a:rPr>
                  <a:t>Power supply + fans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9" name="Rounded Rectangle 28"/>
          <p:cNvSpPr/>
          <p:nvPr/>
        </p:nvSpPr>
        <p:spPr>
          <a:xfrm>
            <a:off x="3225420" y="5965449"/>
            <a:ext cx="8121745" cy="1908842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207404" y="4469937"/>
            <a:ext cx="8121745" cy="760008"/>
            <a:chOff x="3287388" y="3816274"/>
            <a:chExt cx="8121745" cy="933914"/>
          </a:xfrm>
        </p:grpSpPr>
        <p:sp>
          <p:nvSpPr>
            <p:cNvPr id="31" name="Rounded Rectangle 30"/>
            <p:cNvSpPr/>
            <p:nvPr/>
          </p:nvSpPr>
          <p:spPr>
            <a:xfrm>
              <a:off x="3287388" y="3816274"/>
              <a:ext cx="8121745" cy="93391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Linux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50839"/>
            <a:stretch/>
          </p:blipFill>
          <p:spPr>
            <a:xfrm>
              <a:off x="4364449" y="3856434"/>
              <a:ext cx="694561" cy="85359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27" b="90000" l="6709" r="89936">
                        <a14:foregroundMark x1="20767" y1="57455" x2="20767" y2="57455"/>
                        <a14:foregroundMark x1="24281" y1="63636" x2="24281" y2="63636"/>
                        <a14:foregroundMark x1="27157" y1="59273" x2="27157" y2="59273"/>
                        <a14:foregroundMark x1="32588" y1="64000" x2="32588" y2="64000"/>
                        <a14:foregroundMark x1="36102" y1="64364" x2="36102" y2="64364"/>
                        <a14:foregroundMark x1="39617" y1="63636" x2="39617" y2="63636"/>
                        <a14:foregroundMark x1="44409" y1="64364" x2="44409" y2="64364"/>
                        <a14:foregroundMark x1="49201" y1="64000" x2="49201" y2="64000"/>
                        <a14:foregroundMark x1="52077" y1="64364" x2="52077" y2="64364"/>
                        <a14:foregroundMark x1="56230" y1="64000" x2="56230" y2="64000"/>
                        <a14:foregroundMark x1="60064" y1="65091" x2="60064" y2="65091"/>
                        <a14:foregroundMark x1="64856" y1="63636" x2="64856" y2="63636"/>
                        <a14:foregroundMark x1="36422" y1="71636" x2="36422" y2="71636"/>
                        <a14:foregroundMark x1="48243" y1="72727" x2="48243" y2="72727"/>
                        <a14:foregroundMark x1="28115" y1="36000" x2="28115" y2="36000"/>
                        <a14:foregroundMark x1="22045" y1="35273" x2="22045" y2="35273"/>
                        <a14:foregroundMark x1="35463" y1="37818" x2="35463" y2="37818"/>
                        <a14:foregroundMark x1="39297" y1="37818" x2="39297" y2="37818"/>
                        <a14:foregroundMark x1="44089" y1="38909" x2="44089" y2="38909"/>
                        <a14:foregroundMark x1="49201" y1="39636" x2="49201" y2="39636"/>
                        <a14:foregroundMark x1="55591" y1="40000" x2="55591" y2="40000"/>
                        <a14:foregroundMark x1="59425" y1="39636" x2="59425" y2="39636"/>
                        <a14:foregroundMark x1="62300" y1="39636" x2="62300" y2="39636"/>
                        <a14:foregroundMark x1="56550" y1="37455" x2="56550" y2="37455"/>
                        <a14:foregroundMark x1="35144" y1="33818" x2="35144" y2="33818"/>
                        <a14:foregroundMark x1="32907" y1="36364" x2="32907" y2="3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7404" y="6089491"/>
            <a:ext cx="2157718" cy="142181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64445" y="7284738"/>
            <a:ext cx="955226" cy="501223"/>
          </a:xfrm>
          <a:prstGeom prst="rect">
            <a:avLst/>
          </a:prstGeom>
          <a:noFill/>
        </p:spPr>
        <p:txBody>
          <a:bodyPr wrap="none" lIns="130615" tIns="65308" rIns="130615" bIns="65308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xChip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92770" y="2902254"/>
            <a:ext cx="11911858" cy="513851"/>
            <a:chOff x="1592770" y="2902254"/>
            <a:chExt cx="11911858" cy="513851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1592770" y="3416105"/>
              <a:ext cx="11911858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592770" y="2902254"/>
              <a:ext cx="11911858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187004" y="2917286"/>
              <a:ext cx="6247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Optional Remote  API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576237" y="4451657"/>
            <a:ext cx="1559007" cy="716667"/>
          </a:xfrm>
          <a:prstGeom prst="rect">
            <a:avLst/>
          </a:prstGeom>
          <a:noFill/>
        </p:spPr>
        <p:txBody>
          <a:bodyPr wrap="none" lIns="130615" tIns="65308" rIns="130615" bIns="65308" rtlCol="0">
            <a:spAutoFit/>
          </a:bodyPr>
          <a:lstStyle/>
          <a:p>
            <a:pPr algn="r"/>
            <a:r>
              <a:rPr lang="en-US" b="1" dirty="0" smtClean="0"/>
              <a:t>Open-source</a:t>
            </a:r>
          </a:p>
          <a:p>
            <a:pPr algn="r"/>
            <a:r>
              <a:rPr lang="en-US" dirty="0" smtClean="0"/>
              <a:t>ONL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610200" y="5176622"/>
            <a:ext cx="3323090" cy="716667"/>
            <a:chOff x="1610200" y="5176622"/>
            <a:chExt cx="3323090" cy="716667"/>
          </a:xfrm>
        </p:grpSpPr>
        <p:sp>
          <p:nvSpPr>
            <p:cNvPr id="36" name="Rounded Rectangle 35"/>
            <p:cNvSpPr/>
            <p:nvPr/>
          </p:nvSpPr>
          <p:spPr>
            <a:xfrm>
              <a:off x="3225420" y="5342598"/>
              <a:ext cx="1707870" cy="444463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130615" tIns="65308" rIns="130615" bIns="65308"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API/Driver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10200" y="5176622"/>
              <a:ext cx="1557492" cy="716667"/>
            </a:xfrm>
            <a:prstGeom prst="rect">
              <a:avLst/>
            </a:prstGeom>
            <a:noFill/>
          </p:spPr>
          <p:txBody>
            <a:bodyPr wrap="none" lIns="130615" tIns="65308" rIns="130615" bIns="65308" rtlCol="0">
              <a:spAutoFit/>
            </a:bodyPr>
            <a:lstStyle/>
            <a:p>
              <a:pPr algn="r"/>
              <a:r>
                <a:rPr lang="en-US" b="1" dirty="0" smtClean="0"/>
                <a:t>Open-source</a:t>
              </a:r>
            </a:p>
            <a:p>
              <a:pPr algn="r"/>
              <a:r>
                <a:rPr lang="en-US" dirty="0" smtClean="0"/>
                <a:t>OF-DPA</a:t>
              </a:r>
              <a:endParaRPr lang="en-US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350731" y="5860532"/>
            <a:ext cx="1559007" cy="716667"/>
          </a:xfrm>
          <a:prstGeom prst="rect">
            <a:avLst/>
          </a:prstGeom>
          <a:noFill/>
        </p:spPr>
        <p:txBody>
          <a:bodyPr wrap="none" lIns="130615" tIns="65308" rIns="130615" bIns="65308" rtlCol="0">
            <a:spAutoFit/>
          </a:bodyPr>
          <a:lstStyle/>
          <a:p>
            <a:pPr algn="r"/>
            <a:r>
              <a:rPr lang="en-US" b="1" dirty="0" smtClean="0"/>
              <a:t>Open-source</a:t>
            </a:r>
          </a:p>
          <a:p>
            <a:pPr algn="r"/>
            <a:r>
              <a:rPr lang="en-US" dirty="0" smtClean="0"/>
              <a:t>P4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3635454"/>
            <a:ext cx="11312571" cy="716667"/>
            <a:chOff x="0" y="3635454"/>
            <a:chExt cx="11312571" cy="716667"/>
          </a:xfrm>
        </p:grpSpPr>
        <p:sp>
          <p:nvSpPr>
            <p:cNvPr id="37" name="Rounded Rectangle 36"/>
            <p:cNvSpPr/>
            <p:nvPr/>
          </p:nvSpPr>
          <p:spPr>
            <a:xfrm>
              <a:off x="3225420" y="3781070"/>
              <a:ext cx="8087151" cy="505105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130615" tIns="65308" rIns="130615" bIns="65308" rtlCol="0" anchor="ctr"/>
            <a:lstStyle/>
            <a:p>
              <a:pPr algn="ctr"/>
              <a:r>
                <a:rPr lang="en-US" sz="3600" dirty="0" smtClean="0">
                  <a:solidFill>
                    <a:srgbClr val="000000"/>
                  </a:solidFill>
                </a:rPr>
                <a:t>Forwarding Agent</a:t>
              </a:r>
              <a:endParaRPr lang="en-US" sz="3600" dirty="0">
                <a:solidFill>
                  <a:srgbClr val="00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0" y="3635454"/>
              <a:ext cx="3149676" cy="716667"/>
            </a:xfrm>
            <a:prstGeom prst="rect">
              <a:avLst/>
            </a:prstGeom>
            <a:noFill/>
          </p:spPr>
          <p:txBody>
            <a:bodyPr wrap="square" lIns="130615" tIns="65308" rIns="130615" bIns="65308" rtlCol="0">
              <a:spAutoFit/>
            </a:bodyPr>
            <a:lstStyle/>
            <a:p>
              <a:pPr algn="r"/>
              <a:r>
                <a:rPr lang="en-US" b="1" dirty="0" smtClean="0"/>
                <a:t>Open-source</a:t>
              </a:r>
            </a:p>
            <a:p>
              <a:pPr algn="r"/>
              <a:r>
                <a:rPr lang="en-US" dirty="0" smtClean="0"/>
                <a:t>FBOSS, OVS, Indigo, </a:t>
              </a:r>
              <a:r>
                <a:rPr lang="en-US" dirty="0" err="1" smtClean="0"/>
                <a:t>SwLight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72228" y="1324549"/>
            <a:ext cx="10256921" cy="1301442"/>
            <a:chOff x="1072228" y="1324549"/>
            <a:chExt cx="10256921" cy="1301442"/>
          </a:xfrm>
        </p:grpSpPr>
        <p:sp>
          <p:nvSpPr>
            <p:cNvPr id="43" name="Rounded Rectangle 42"/>
            <p:cNvSpPr/>
            <p:nvPr/>
          </p:nvSpPr>
          <p:spPr>
            <a:xfrm>
              <a:off x="3225420" y="1433225"/>
              <a:ext cx="8103729" cy="1135038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0000"/>
                  </a:solidFill>
                </a:rPr>
                <a:t>Network </a:t>
              </a:r>
              <a:r>
                <a:rPr lang="en-US" sz="3600" dirty="0">
                  <a:solidFill>
                    <a:srgbClr val="000000"/>
                  </a:solidFill>
                </a:rPr>
                <a:t>Controller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72228" y="1324549"/>
              <a:ext cx="2103365" cy="1301442"/>
            </a:xfrm>
            <a:prstGeom prst="rect">
              <a:avLst/>
            </a:prstGeom>
            <a:noFill/>
          </p:spPr>
          <p:txBody>
            <a:bodyPr wrap="none" lIns="130615" tIns="65308" rIns="130615" bIns="65308" rtlCol="0">
              <a:spAutoFit/>
            </a:bodyPr>
            <a:lstStyle/>
            <a:p>
              <a:pPr algn="r"/>
              <a:r>
                <a:rPr lang="en-US" b="1" dirty="0" smtClean="0"/>
                <a:t>Open-source</a:t>
              </a:r>
            </a:p>
            <a:p>
              <a:pPr algn="r"/>
              <a:r>
                <a:rPr lang="en-US" dirty="0" smtClean="0"/>
                <a:t>ONOS, ODL</a:t>
              </a:r>
            </a:p>
            <a:p>
              <a:pPr algn="r"/>
              <a:r>
                <a:rPr lang="en-US" dirty="0" smtClean="0"/>
                <a:t>NOX, POX, </a:t>
              </a:r>
              <a:r>
                <a:rPr lang="en-US" dirty="0" err="1" smtClean="0"/>
                <a:t>Ryu</a:t>
              </a:r>
              <a:endParaRPr lang="en-US" dirty="0" smtClean="0"/>
            </a:p>
            <a:p>
              <a:pPr algn="r"/>
              <a:r>
                <a:rPr lang="en-US" dirty="0" smtClean="0"/>
                <a:t>Floodlight, Beacon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89393" y="5200577"/>
            <a:ext cx="3585241" cy="716667"/>
            <a:chOff x="5189393" y="5200577"/>
            <a:chExt cx="3585241" cy="716667"/>
          </a:xfrm>
        </p:grpSpPr>
        <p:sp>
          <p:nvSpPr>
            <p:cNvPr id="45" name="TextBox 44"/>
            <p:cNvSpPr txBox="1"/>
            <p:nvPr/>
          </p:nvSpPr>
          <p:spPr>
            <a:xfrm>
              <a:off x="7216791" y="5200577"/>
              <a:ext cx="1557843" cy="716667"/>
            </a:xfrm>
            <a:prstGeom prst="rect">
              <a:avLst/>
            </a:prstGeom>
            <a:noFill/>
          </p:spPr>
          <p:txBody>
            <a:bodyPr wrap="none" lIns="130615" tIns="65308" rIns="130615" bIns="65308" rtlCol="0">
              <a:spAutoFit/>
            </a:bodyPr>
            <a:lstStyle/>
            <a:p>
              <a:r>
                <a:rPr lang="en-US" b="1" dirty="0" smtClean="0"/>
                <a:t>Open-source</a:t>
              </a:r>
            </a:p>
            <a:p>
              <a:r>
                <a:rPr lang="en-US" dirty="0" smtClean="0"/>
                <a:t>ONIE</a:t>
              </a:r>
              <a:endParaRPr lang="en-US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5189393" y="5342598"/>
              <a:ext cx="1981989" cy="444463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Boot Loader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36299" y="135337"/>
            <a:ext cx="10276272" cy="1127275"/>
            <a:chOff x="1070893" y="3221957"/>
            <a:chExt cx="10276272" cy="1127275"/>
          </a:xfrm>
        </p:grpSpPr>
        <p:sp>
          <p:nvSpPr>
            <p:cNvPr id="44" name="Rounded Rectangle 43"/>
            <p:cNvSpPr/>
            <p:nvPr/>
          </p:nvSpPr>
          <p:spPr>
            <a:xfrm>
              <a:off x="3225419" y="3241307"/>
              <a:ext cx="2355434" cy="1107925"/>
            </a:xfrm>
            <a:prstGeom prst="round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900" dirty="0"/>
                <a:t>App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6067317" y="3231632"/>
              <a:ext cx="2355434" cy="1107925"/>
            </a:xfrm>
            <a:prstGeom prst="round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900" dirty="0"/>
                <a:t>App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8991731" y="3221957"/>
              <a:ext cx="2355434" cy="1107925"/>
            </a:xfrm>
            <a:prstGeom prst="round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900" dirty="0"/>
                <a:t>App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70893" y="3460671"/>
              <a:ext cx="143342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Proprietary</a:t>
              </a:r>
            </a:p>
            <a:p>
              <a:pPr algn="ctr"/>
              <a:r>
                <a:rPr lang="en-US" dirty="0" smtClean="0"/>
                <a:t>Software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280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5400" dirty="0" smtClean="0">
                <a:latin typeface="Calibri" charset="0"/>
                <a:ea typeface="ＭＳ Ｐゴシック" charset="0"/>
                <a:cs typeface="ＭＳ Ｐゴシック" charset="0"/>
              </a:rPr>
              <a:t>Big data centers use </a:t>
            </a:r>
            <a:r>
              <a:rPr lang="en-US" sz="5400" dirty="0" err="1" smtClean="0">
                <a:latin typeface="Calibri" charset="0"/>
                <a:ea typeface="ＭＳ Ｐゴシック" charset="0"/>
                <a:cs typeface="ＭＳ Ｐゴシック" charset="0"/>
              </a:rPr>
              <a:t>baremetal</a:t>
            </a:r>
            <a:r>
              <a:rPr lang="en-US" sz="5400" dirty="0" smtClean="0">
                <a:latin typeface="Calibri" charset="0"/>
                <a:ea typeface="ＭＳ Ｐゴシック" charset="0"/>
                <a:cs typeface="ＭＳ Ｐゴシック" charset="0"/>
              </a:rPr>
              <a:t> switches</a:t>
            </a:r>
            <a:endParaRPr lang="en-US" sz="5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901440" y="1688408"/>
            <a:ext cx="6705600" cy="273558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rot="5400000" flipH="1" flipV="1">
            <a:off x="4939665" y="2077664"/>
            <a:ext cx="842010" cy="1206499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rot="5400000" flipH="1" flipV="1">
            <a:off x="6044883" y="919741"/>
            <a:ext cx="1087754" cy="3596640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05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336" y="3885693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488" y="3885693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0" y="3885693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95" y="3885693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47" y="3885695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99" y="3885695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40" y="3999397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95" y="3999397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747" y="3999398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99" y="3999398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51" y="3999398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06" y="3999398"/>
            <a:ext cx="534413" cy="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 bwMode="auto">
          <a:xfrm rot="5400000">
            <a:off x="4142106" y="3406719"/>
            <a:ext cx="521970" cy="4343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rot="5400000">
            <a:off x="4330383" y="3508636"/>
            <a:ext cx="501016" cy="251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rot="5400000">
            <a:off x="4440873" y="3619126"/>
            <a:ext cx="501016" cy="30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4552633" y="3537846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4671695" y="3481649"/>
            <a:ext cx="521970" cy="284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>
            <a:off x="4823462" y="3313374"/>
            <a:ext cx="520699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 bwMode="auto">
          <a:xfrm rot="16200000" flipV="1">
            <a:off x="5832475" y="2557723"/>
            <a:ext cx="803910" cy="27686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 bwMode="auto">
          <a:xfrm rot="5400000" flipH="1" flipV="1">
            <a:off x="7007225" y="1692853"/>
            <a:ext cx="963930" cy="216662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08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316" y="3881617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439" y="3881619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61" y="3881619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84" y="3881619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07" y="3881620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29" y="3881620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30" y="3995323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53" y="3995323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676" y="3995325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99" y="3995325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21" y="3995325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44" y="3995325"/>
            <a:ext cx="534341" cy="4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Straight Connector 94"/>
          <p:cNvCxnSpPr/>
          <p:nvPr/>
        </p:nvCxnSpPr>
        <p:spPr bwMode="auto">
          <a:xfrm rot="5400000">
            <a:off x="5760085" y="3402911"/>
            <a:ext cx="521970" cy="4343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rot="5400000">
            <a:off x="5945823" y="3504826"/>
            <a:ext cx="501016" cy="251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 bwMode="auto">
          <a:xfrm rot="5400000">
            <a:off x="6056313" y="3615316"/>
            <a:ext cx="501016" cy="304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 bwMode="auto">
          <a:xfrm rot="16200000" flipH="1">
            <a:off x="6168073" y="3534036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 bwMode="auto">
          <a:xfrm rot="16200000" flipH="1">
            <a:off x="6288405" y="3476570"/>
            <a:ext cx="521970" cy="287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>
            <a:off x="6438902" y="3309564"/>
            <a:ext cx="520699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 bwMode="auto">
          <a:xfrm rot="16200000" flipV="1">
            <a:off x="6693536" y="1796995"/>
            <a:ext cx="834390" cy="1760219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 bwMode="auto">
          <a:xfrm rot="5400000" flipH="1" flipV="1">
            <a:off x="7816850" y="2498669"/>
            <a:ext cx="960120" cy="55118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19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82" y="3877676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66" y="3877676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49" y="3877676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32" y="3877676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18" y="3877676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02" y="3877677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606" y="3991356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690" y="3991357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75" y="3991357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858" y="399135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942" y="399135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1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26" y="3991358"/>
            <a:ext cx="534248" cy="4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4" name="Straight Connector 163"/>
          <p:cNvCxnSpPr/>
          <p:nvPr/>
        </p:nvCxnSpPr>
        <p:spPr bwMode="auto">
          <a:xfrm rot="5400000">
            <a:off x="7376477" y="3400053"/>
            <a:ext cx="520066" cy="4343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 bwMode="auto">
          <a:xfrm rot="5400000">
            <a:off x="7561263" y="3501016"/>
            <a:ext cx="501016" cy="251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 bwMode="auto">
          <a:xfrm rot="5400000">
            <a:off x="7673023" y="3612776"/>
            <a:ext cx="501016" cy="279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 bwMode="auto">
          <a:xfrm rot="16200000" flipH="1">
            <a:off x="7783514" y="3530228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 bwMode="auto">
          <a:xfrm rot="16200000" flipH="1">
            <a:off x="7904797" y="3473712"/>
            <a:ext cx="520066" cy="287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 bwMode="auto">
          <a:xfrm>
            <a:off x="8056880" y="3305754"/>
            <a:ext cx="518160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 bwMode="auto">
          <a:xfrm rot="16200000" flipV="1">
            <a:off x="8738872" y="2225618"/>
            <a:ext cx="830580" cy="899160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 bwMode="auto">
          <a:xfrm rot="16200000" flipV="1">
            <a:off x="7423467" y="1034677"/>
            <a:ext cx="1076326" cy="3355341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13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014" y="3873606"/>
            <a:ext cx="534478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193" y="3873608"/>
            <a:ext cx="534478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374" y="3873608"/>
            <a:ext cx="534478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555" y="3873608"/>
            <a:ext cx="534478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735" y="3873609"/>
            <a:ext cx="534478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915" y="3873609"/>
            <a:ext cx="534478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11" y="3987288"/>
            <a:ext cx="534478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91" y="3987290"/>
            <a:ext cx="534478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1" y="3987290"/>
            <a:ext cx="534478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51" y="3987291"/>
            <a:ext cx="534478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831" y="3987291"/>
            <a:ext cx="534478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011" y="3987291"/>
            <a:ext cx="534478" cy="4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3" name="Straight Connector 232"/>
          <p:cNvCxnSpPr/>
          <p:nvPr/>
        </p:nvCxnSpPr>
        <p:spPr bwMode="auto">
          <a:xfrm rot="5400000">
            <a:off x="8994458" y="3396242"/>
            <a:ext cx="520066" cy="4343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 bwMode="auto">
          <a:xfrm rot="5400000">
            <a:off x="9179242" y="3497208"/>
            <a:ext cx="501016" cy="2514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 bwMode="auto">
          <a:xfrm rot="5400000">
            <a:off x="9291002" y="3608968"/>
            <a:ext cx="501016" cy="279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 bwMode="auto">
          <a:xfrm rot="16200000" flipH="1">
            <a:off x="9401492" y="3526416"/>
            <a:ext cx="501016" cy="193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 bwMode="auto">
          <a:xfrm rot="16200000" flipH="1">
            <a:off x="9522778" y="3469901"/>
            <a:ext cx="520066" cy="2870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 bwMode="auto">
          <a:xfrm>
            <a:off x="9674861" y="3301944"/>
            <a:ext cx="518160" cy="571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36" name="TextBox 318"/>
          <p:cNvSpPr txBox="1">
            <a:spLocks noChangeArrowheads="1"/>
          </p:cNvSpPr>
          <p:nvPr/>
        </p:nvSpPr>
        <p:spPr bwMode="auto">
          <a:xfrm>
            <a:off x="2069194" y="4709271"/>
            <a:ext cx="6436360" cy="313049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130615" tIns="65308" rIns="130615" bIns="6530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dirty="0">
                <a:latin typeface="Calibri" charset="0"/>
              </a:rPr>
              <a:t>Cost</a:t>
            </a:r>
            <a:endParaRPr lang="en-US" sz="4000" dirty="0">
              <a:latin typeface="Calibri" charset="0"/>
            </a:endParaRPr>
          </a:p>
          <a:p>
            <a:pPr eaLnBrk="1" hangingPunct="1"/>
            <a:r>
              <a:rPr lang="en-US" sz="2900" dirty="0">
                <a:latin typeface="Calibri" charset="0"/>
              </a:rPr>
              <a:t>400,000 servers</a:t>
            </a:r>
          </a:p>
          <a:p>
            <a:pPr eaLnBrk="1" hangingPunct="1"/>
            <a:r>
              <a:rPr lang="en-US" sz="2900" dirty="0">
                <a:latin typeface="Calibri" charset="0"/>
              </a:rPr>
              <a:t>20,000 switches</a:t>
            </a:r>
          </a:p>
          <a:p>
            <a:pPr eaLnBrk="1" hangingPunct="1"/>
            <a:r>
              <a:rPr lang="en-US" sz="2900" dirty="0" smtClean="0">
                <a:latin typeface="Calibri" charset="0"/>
              </a:rPr>
              <a:t>$5k vendor switch </a:t>
            </a:r>
            <a:r>
              <a:rPr lang="en-US" sz="2900" dirty="0">
                <a:latin typeface="Calibri" charset="0"/>
              </a:rPr>
              <a:t>= $100M</a:t>
            </a:r>
          </a:p>
          <a:p>
            <a:pPr eaLnBrk="1" hangingPunct="1"/>
            <a:r>
              <a:rPr lang="en-US" sz="2900" dirty="0">
                <a:latin typeface="Calibri" charset="0"/>
              </a:rPr>
              <a:t>$1k </a:t>
            </a:r>
            <a:r>
              <a:rPr lang="en-US" sz="2900" dirty="0" smtClean="0">
                <a:latin typeface="Calibri" charset="0"/>
              </a:rPr>
              <a:t>bare-metal switch </a:t>
            </a:r>
            <a:r>
              <a:rPr lang="en-US" sz="2900" dirty="0">
                <a:latin typeface="Calibri" charset="0"/>
              </a:rPr>
              <a:t>= $20M</a:t>
            </a:r>
          </a:p>
          <a:p>
            <a:pPr eaLnBrk="1" hangingPunct="1"/>
            <a:r>
              <a:rPr lang="en-US" sz="2900" b="1" dirty="0">
                <a:latin typeface="Calibri" charset="0"/>
              </a:rPr>
              <a:t>Savings in 10 data centers = $800M</a:t>
            </a:r>
          </a:p>
          <a:p>
            <a:pPr eaLnBrk="1" hangingPunct="1"/>
            <a:endParaRPr lang="en-US" sz="2900" dirty="0">
              <a:latin typeface="Calibri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8516968" y="4709271"/>
            <a:ext cx="6461760" cy="25641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130615" tIns="65308" rIns="130615" bIns="65308"/>
          <a:lstStyle/>
          <a:p>
            <a:pPr>
              <a:defRPr/>
            </a:pPr>
            <a:r>
              <a:rPr lang="en-US" sz="44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Control</a:t>
            </a:r>
            <a:endParaRPr lang="en-US" sz="2900" dirty="0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sz="2900" dirty="0" smtClean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Tailor </a:t>
            </a:r>
            <a:r>
              <a:rPr lang="en-US" sz="29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network </a:t>
            </a:r>
            <a:r>
              <a:rPr lang="en-US" sz="2900" dirty="0" smtClean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to applications</a:t>
            </a:r>
            <a:endParaRPr lang="en-US" sz="2900" dirty="0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sz="29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Proprietary </a:t>
            </a:r>
            <a:r>
              <a:rPr lang="en-US" sz="2900" dirty="0" smtClean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behavior</a:t>
            </a:r>
          </a:p>
          <a:p>
            <a:pPr>
              <a:defRPr/>
            </a:pPr>
            <a:r>
              <a:rPr lang="en-US" sz="2900" dirty="0" smtClean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Quickly debug</a:t>
            </a:r>
          </a:p>
        </p:txBody>
      </p:sp>
      <p:sp>
        <p:nvSpPr>
          <p:cNvPr id="309" name="Can 308"/>
          <p:cNvSpPr/>
          <p:nvPr/>
        </p:nvSpPr>
        <p:spPr>
          <a:xfrm>
            <a:off x="5550505" y="1932248"/>
            <a:ext cx="1090986" cy="434340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310" name="Can 309"/>
          <p:cNvSpPr/>
          <p:nvPr/>
        </p:nvSpPr>
        <p:spPr>
          <a:xfrm>
            <a:off x="8029547" y="1932248"/>
            <a:ext cx="1090986" cy="434340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326446" y="3048579"/>
            <a:ext cx="1014613" cy="447678"/>
            <a:chOff x="4326444" y="2990850"/>
            <a:chExt cx="1014613" cy="447678"/>
          </a:xfrm>
        </p:grpSpPr>
        <p:sp>
          <p:nvSpPr>
            <p:cNvPr id="311" name="Can 31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Can 31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Can 31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Can 31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5991751" y="3048579"/>
            <a:ext cx="1014613" cy="447678"/>
            <a:chOff x="4326444" y="2990850"/>
            <a:chExt cx="1014613" cy="447678"/>
          </a:xfrm>
        </p:grpSpPr>
        <p:sp>
          <p:nvSpPr>
            <p:cNvPr id="321" name="Can 32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Can 32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Can 32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Can 32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5" name="Group 324"/>
          <p:cNvGrpSpPr/>
          <p:nvPr/>
        </p:nvGrpSpPr>
        <p:grpSpPr>
          <a:xfrm flipH="1">
            <a:off x="7657057" y="3048579"/>
            <a:ext cx="1014613" cy="447678"/>
            <a:chOff x="4326444" y="2990850"/>
            <a:chExt cx="1014613" cy="447678"/>
          </a:xfrm>
        </p:grpSpPr>
        <p:sp>
          <p:nvSpPr>
            <p:cNvPr id="326" name="Can 325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Can 326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Can 327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Can 328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0" name="Group 329"/>
          <p:cNvGrpSpPr/>
          <p:nvPr/>
        </p:nvGrpSpPr>
        <p:grpSpPr>
          <a:xfrm flipH="1">
            <a:off x="9186892" y="3048579"/>
            <a:ext cx="1014613" cy="447678"/>
            <a:chOff x="4326444" y="2990850"/>
            <a:chExt cx="1014613" cy="447678"/>
          </a:xfrm>
        </p:grpSpPr>
        <p:sp>
          <p:nvSpPr>
            <p:cNvPr id="331" name="Can 33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Can 33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Can 33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Can 33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637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255421"/>
            <a:ext cx="13167360" cy="543115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9" name="Picture 18" descr="Screen Shot 2014-04-27 at 11.32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2199364"/>
            <a:ext cx="5426171" cy="3707444"/>
          </a:xfrm>
          <a:prstGeom prst="rect">
            <a:avLst/>
          </a:prstGeom>
        </p:spPr>
      </p:pic>
      <p:pic>
        <p:nvPicPr>
          <p:cNvPr id="20" name="Picture 19" descr="Screen Shot 2014-04-27 at 11.34.0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58" y="2193831"/>
            <a:ext cx="5508415" cy="37319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63288" y="5897220"/>
            <a:ext cx="151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Google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10268401" y="5897220"/>
            <a:ext cx="19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Microsoft</a:t>
            </a:r>
            <a:endParaRPr lang="en-US" sz="3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great explanations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14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1"/>
          <p:cNvSpPr>
            <a:spLocks noGrp="1"/>
          </p:cNvSpPr>
          <p:nvPr>
            <p:ph type="title"/>
          </p:nvPr>
        </p:nvSpPr>
        <p:spPr>
          <a:xfrm>
            <a:off x="731520" y="-184785"/>
            <a:ext cx="13167360" cy="1371601"/>
          </a:xfrm>
        </p:spPr>
        <p:txBody>
          <a:bodyPr/>
          <a:lstStyle/>
          <a:p>
            <a:pPr eaLnBrk="1" hangingPunct="1"/>
            <a:r>
              <a:rPr lang="en-US" sz="5700">
                <a:latin typeface="Calibri" charset="0"/>
              </a:rPr>
              <a:t>Software Defined Network (SDN)</a:t>
            </a:r>
          </a:p>
        </p:txBody>
      </p:sp>
      <p:cxnSp>
        <p:nvCxnSpPr>
          <p:cNvPr id="44" name="Straight Connector 43"/>
          <p:cNvCxnSpPr>
            <a:stCxn id="34" idx="0"/>
            <a:endCxn id="51" idx="3"/>
          </p:cNvCxnSpPr>
          <p:nvPr/>
        </p:nvCxnSpPr>
        <p:spPr bwMode="auto">
          <a:xfrm flipV="1">
            <a:off x="2993391" y="5324049"/>
            <a:ext cx="2721650" cy="174767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6423662" y="5465657"/>
            <a:ext cx="1770379" cy="88582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6563361" y="6951557"/>
            <a:ext cx="2057400" cy="89154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2800126" y="7204153"/>
            <a:ext cx="2505936" cy="63894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9215121" y="6058113"/>
            <a:ext cx="1917701" cy="5962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075181" y="672105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5003801" y="7324937"/>
            <a:ext cx="1836421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4798061" y="500274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7703821" y="63190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10355581" y="54046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073951" y="4520139"/>
            <a:ext cx="10116819" cy="3126104"/>
            <a:chOff x="2073951" y="4520139"/>
            <a:chExt cx="10116819" cy="3126104"/>
          </a:xfrm>
        </p:grpSpPr>
        <p:sp>
          <p:nvSpPr>
            <p:cNvPr id="45" name="AutoShape 7"/>
            <p:cNvSpPr>
              <a:spLocks noChangeArrowheads="1"/>
            </p:cNvSpPr>
            <p:nvPr/>
          </p:nvSpPr>
          <p:spPr bwMode="auto">
            <a:xfrm>
              <a:off x="2073951" y="6238449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r>
                <a:rPr lang="en-US" sz="2400" dirty="0" smtClean="0"/>
                <a:t>Control</a:t>
              </a:r>
              <a:endParaRPr lang="en-US" sz="2400" dirty="0"/>
            </a:p>
          </p:txBody>
        </p:sp>
        <p:sp>
          <p:nvSpPr>
            <p:cNvPr id="49" name="AutoShape 7"/>
            <p:cNvSpPr>
              <a:spLocks noChangeArrowheads="1"/>
            </p:cNvSpPr>
            <p:nvPr/>
          </p:nvSpPr>
          <p:spPr bwMode="auto">
            <a:xfrm>
              <a:off x="5002571" y="6842333"/>
              <a:ext cx="1836421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400" dirty="0" smtClean="0">
                  <a:ea typeface="+mn-ea"/>
                  <a:cs typeface="+mn-cs"/>
                </a:rPr>
                <a:t>Control</a:t>
              </a: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>
              <a:off x="4796831" y="4520139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400" dirty="0" smtClean="0">
                  <a:ea typeface="+mn-ea"/>
                  <a:cs typeface="+mn-cs"/>
                </a:rPr>
                <a:t>Control</a:t>
              </a: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</p:txBody>
        </p:sp>
        <p:sp>
          <p:nvSpPr>
            <p:cNvPr id="53" name="AutoShape 7"/>
            <p:cNvSpPr>
              <a:spLocks noChangeArrowheads="1"/>
            </p:cNvSpPr>
            <p:nvPr/>
          </p:nvSpPr>
          <p:spPr bwMode="auto">
            <a:xfrm>
              <a:off x="7702591" y="5836493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400" dirty="0" smtClean="0">
                  <a:ea typeface="+mn-ea"/>
                  <a:cs typeface="+mn-cs"/>
                </a:rPr>
                <a:t>Control</a:t>
              </a: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10354351" y="4922093"/>
              <a:ext cx="1836419" cy="803910"/>
            </a:xfrm>
            <a:prstGeom prst="can">
              <a:avLst>
                <a:gd name="adj" fmla="val 43620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130622" tIns="65311" rIns="130622" bIns="65311" anchor="ctr"/>
            <a:lstStyle/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r>
                <a:rPr lang="en-US" sz="2400" dirty="0" smtClean="0">
                  <a:ea typeface="+mn-ea"/>
                  <a:cs typeface="+mn-cs"/>
                </a:rPr>
                <a:t>Control</a:t>
              </a:r>
              <a:endParaRPr lang="en-US" sz="2400" dirty="0">
                <a:ea typeface="+mn-ea"/>
                <a:cs typeface="+mn-cs"/>
              </a:endParaRPr>
            </a:p>
            <a:p>
              <a:pPr algn="ctr">
                <a:defRPr/>
              </a:pPr>
              <a:endParaRPr lang="en-US" sz="2400" dirty="0"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706880" y="891071"/>
            <a:ext cx="10661226" cy="3400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2" name="TextBox 44"/>
          <p:cNvSpPr txBox="1">
            <a:spLocks noChangeArrowheads="1"/>
          </p:cNvSpPr>
          <p:nvPr/>
        </p:nvSpPr>
        <p:spPr bwMode="auto">
          <a:xfrm>
            <a:off x="5402581" y="3016141"/>
            <a:ext cx="3284316" cy="53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Arial" charset="0"/>
              </a:rPr>
              <a:t>Global Network Map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706880" y="3551445"/>
            <a:ext cx="10661226" cy="525065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3400" dirty="0">
                <a:solidFill>
                  <a:srgbClr val="FFFFFF"/>
                </a:solidFill>
                <a:latin typeface="+mj-lt"/>
              </a:rPr>
              <a:t>Control Plane</a:t>
            </a:r>
          </a:p>
        </p:txBody>
      </p:sp>
      <p:grpSp>
        <p:nvGrpSpPr>
          <p:cNvPr id="10" name="Group 1"/>
          <p:cNvGrpSpPr/>
          <p:nvPr/>
        </p:nvGrpSpPr>
        <p:grpSpPr>
          <a:xfrm>
            <a:off x="9265920" y="2911365"/>
            <a:ext cx="1853184" cy="656706"/>
            <a:chOff x="5257800" y="3124200"/>
            <a:chExt cx="1158240" cy="547255"/>
          </a:xfrm>
          <a:effectLst>
            <a:outerShdw blurRad="50800" dist="50800" dir="10260000" algn="tl" rotWithShape="0">
              <a:srgbClr val="000000">
                <a:alpha val="54000"/>
              </a:srgb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52578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562600" y="3124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943600" y="33528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248400" y="32004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638800" y="3505200"/>
              <a:ext cx="167640" cy="16625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>
              <a:stCxn id="33" idx="7"/>
              <a:endCxn id="40" idx="3"/>
            </p:cNvCxnSpPr>
            <p:nvPr/>
          </p:nvCxnSpPr>
          <p:spPr>
            <a:xfrm flipV="1">
              <a:off x="5400890" y="3266108"/>
              <a:ext cx="1862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3" idx="2"/>
              <a:endCxn id="33" idx="5"/>
            </p:cNvCxnSpPr>
            <p:nvPr/>
          </p:nvCxnSpPr>
          <p:spPr>
            <a:xfrm flipH="1" flipV="1">
              <a:off x="5400890" y="3494708"/>
              <a:ext cx="2379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1" idx="1"/>
              <a:endCxn id="40" idx="5"/>
            </p:cNvCxnSpPr>
            <p:nvPr/>
          </p:nvCxnSpPr>
          <p:spPr>
            <a:xfrm flipH="1" flipV="1">
              <a:off x="5705690" y="3266108"/>
              <a:ext cx="262460" cy="111039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3" idx="6"/>
              <a:endCxn id="41" idx="3"/>
            </p:cNvCxnSpPr>
            <p:nvPr/>
          </p:nvCxnSpPr>
          <p:spPr>
            <a:xfrm flipV="1">
              <a:off x="5806440" y="34947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6"/>
              <a:endCxn id="42" idx="3"/>
            </p:cNvCxnSpPr>
            <p:nvPr/>
          </p:nvCxnSpPr>
          <p:spPr>
            <a:xfrm flipV="1">
              <a:off x="6111240" y="3342308"/>
              <a:ext cx="161710" cy="93620"/>
            </a:xfrm>
            <a:prstGeom prst="lin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950720" y="1927080"/>
            <a:ext cx="9847286" cy="906266"/>
            <a:chOff x="1950720" y="1927080"/>
            <a:chExt cx="9847286" cy="906266"/>
          </a:xfrm>
        </p:grpSpPr>
        <p:sp>
          <p:nvSpPr>
            <p:cNvPr id="81" name="Rounded Rectangle 80"/>
            <p:cNvSpPr/>
            <p:nvPr/>
          </p:nvSpPr>
          <p:spPr bwMode="auto">
            <a:xfrm>
              <a:off x="1950720" y="2002936"/>
              <a:ext cx="2804160" cy="77316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1552" name="TextBox 23"/>
            <p:cNvSpPr txBox="1">
              <a:spLocks noChangeArrowheads="1"/>
            </p:cNvSpPr>
            <p:nvPr/>
          </p:nvSpPr>
          <p:spPr bwMode="auto">
            <a:xfrm>
              <a:off x="2621216" y="1927080"/>
              <a:ext cx="1463173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Program</a:t>
              </a:r>
            </a:p>
          </p:txBody>
        </p:sp>
        <p:sp>
          <p:nvSpPr>
            <p:cNvPr id="73" name="Rounded Rectangle 72"/>
            <p:cNvSpPr/>
            <p:nvPr/>
          </p:nvSpPr>
          <p:spPr bwMode="auto">
            <a:xfrm>
              <a:off x="5472283" y="2009793"/>
              <a:ext cx="2804160" cy="77316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75" name="TextBox 23"/>
            <p:cNvSpPr txBox="1">
              <a:spLocks noChangeArrowheads="1"/>
            </p:cNvSpPr>
            <p:nvPr/>
          </p:nvSpPr>
          <p:spPr bwMode="auto">
            <a:xfrm>
              <a:off x="6142779" y="1933937"/>
              <a:ext cx="1463173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Program</a:t>
              </a:r>
            </a:p>
          </p:txBody>
        </p:sp>
        <p:sp>
          <p:nvSpPr>
            <p:cNvPr id="85" name="Rounded Rectangle 84"/>
            <p:cNvSpPr/>
            <p:nvPr/>
          </p:nvSpPr>
          <p:spPr bwMode="auto">
            <a:xfrm>
              <a:off x="8993846" y="2016650"/>
              <a:ext cx="2804160" cy="77316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87" name="TextBox 23"/>
            <p:cNvSpPr txBox="1">
              <a:spLocks noChangeArrowheads="1"/>
            </p:cNvSpPr>
            <p:nvPr/>
          </p:nvSpPr>
          <p:spPr bwMode="auto">
            <a:xfrm>
              <a:off x="9664342" y="1940794"/>
              <a:ext cx="1463173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Control</a:t>
              </a:r>
            </a:p>
            <a:p>
              <a:pPr algn="ctr" eaLnBrk="1" hangingPunct="1"/>
              <a:r>
                <a:rPr lang="en-US" sz="2600" dirty="0">
                  <a:solidFill>
                    <a:schemeClr val="bg1"/>
                  </a:solidFill>
                  <a:latin typeface="Arial" charset="0"/>
                </a:rPr>
                <a:t>Program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926080" y="4076510"/>
            <a:ext cx="8412480" cy="2765823"/>
            <a:chOff x="2926080" y="4076510"/>
            <a:chExt cx="8412480" cy="2765823"/>
          </a:xfrm>
        </p:grpSpPr>
        <p:cxnSp>
          <p:nvCxnSpPr>
            <p:cNvPr id="70" name="Straight Connector 69"/>
            <p:cNvCxnSpPr/>
            <p:nvPr/>
          </p:nvCxnSpPr>
          <p:spPr bwMode="auto">
            <a:xfrm>
              <a:off x="2926080" y="4076510"/>
              <a:ext cx="0" cy="276582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 bwMode="auto">
            <a:xfrm flipH="1">
              <a:off x="5715041" y="4076510"/>
              <a:ext cx="15199" cy="1106038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>
              <a:off x="8620761" y="4076510"/>
              <a:ext cx="35559" cy="2274973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 bwMode="auto">
            <a:xfrm>
              <a:off x="11338560" y="4076510"/>
              <a:ext cx="0" cy="1474757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821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178E-7 -3.73434E-6 L -6.12178E-7 -0.42664 " pathEditMode="relative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/>
      <p:bldP spid="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</a:t>
            </a:r>
            <a:r>
              <a:rPr lang="en-US" dirty="0" smtClean="0"/>
              <a:t>ow ISPs and </a:t>
            </a:r>
            <a:r>
              <a:rPr lang="en-US" dirty="0" err="1" smtClean="0"/>
              <a:t>Telcos</a:t>
            </a:r>
            <a:r>
              <a:rPr lang="en-US" dirty="0" smtClean="0"/>
              <a:t> are Starting to Respond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05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Calibri" charset="0"/>
                <a:ea typeface="ＭＳ Ｐゴシック" charset="0"/>
                <a:cs typeface="ＭＳ Ｐゴシック" charset="0"/>
              </a:rPr>
              <a:t>The Problem</a:t>
            </a:r>
            <a:endParaRPr lang="en-US" sz="4900" dirty="0">
              <a:solidFill>
                <a:srgbClr val="1F497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Content Placeholder 9"/>
          <p:cNvSpPr>
            <a:spLocks noGrp="1"/>
          </p:cNvSpPr>
          <p:nvPr>
            <p:ph idx="1"/>
          </p:nvPr>
        </p:nvSpPr>
        <p:spPr>
          <a:xfrm>
            <a:off x="931098" y="1701167"/>
            <a:ext cx="13512800" cy="298936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Global IP traffic growing 40-50% per year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End-customer monthly bill remains unchanged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Therefore,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cost of ownership needs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to reduce 40-50% per Gb/s per year</a:t>
            </a:r>
          </a:p>
          <a:p>
            <a:pPr marL="0" indent="0"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But in practice, reduces by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&lt;20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% per year</a:t>
            </a:r>
          </a:p>
          <a:p>
            <a:pPr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281848" y="4608031"/>
            <a:ext cx="5969184" cy="3011549"/>
          </a:xfrm>
          <a:custGeom>
            <a:avLst/>
            <a:gdLst>
              <a:gd name="connsiteX0" fmla="*/ 0 w 5406739"/>
              <a:gd name="connsiteY0" fmla="*/ 0 h 2830130"/>
              <a:gd name="connsiteX1" fmla="*/ 36287 w 5406739"/>
              <a:gd name="connsiteY1" fmla="*/ 2830130 h 2830130"/>
              <a:gd name="connsiteX2" fmla="*/ 5406739 w 5406739"/>
              <a:gd name="connsiteY2" fmla="*/ 2830130 h 28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6739" h="2830130">
                <a:moveTo>
                  <a:pt x="0" y="0"/>
                </a:moveTo>
                <a:lnTo>
                  <a:pt x="36287" y="2830130"/>
                </a:lnTo>
                <a:lnTo>
                  <a:pt x="5406739" y="2830130"/>
                </a:lnTo>
              </a:path>
            </a:pathLst>
          </a:custGeom>
          <a:ln w="381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299982" y="5152287"/>
            <a:ext cx="5932906" cy="15163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21082" y="4934585"/>
            <a:ext cx="1310020" cy="38471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$30/month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20371" y="7583295"/>
            <a:ext cx="636277" cy="38471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281848" y="4753168"/>
            <a:ext cx="3701258" cy="2347566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9689276">
            <a:off x="4601621" y="5888412"/>
            <a:ext cx="1813307" cy="38471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/>
              <a:t>Growth in traffic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299983" y="4934585"/>
            <a:ext cx="6640501" cy="2166148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77268" y="4746672"/>
            <a:ext cx="1273596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dirty="0"/>
              <a:t>Revenue</a:t>
            </a:r>
          </a:p>
        </p:txBody>
      </p:sp>
      <p:sp>
        <p:nvSpPr>
          <p:cNvPr id="22" name="TextBox 21"/>
          <p:cNvSpPr txBox="1"/>
          <p:nvPr/>
        </p:nvSpPr>
        <p:spPr>
          <a:xfrm rot="20448706">
            <a:off x="6548375" y="5685585"/>
            <a:ext cx="1403589" cy="46166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dirty="0"/>
              <a:t>Total cost</a:t>
            </a:r>
          </a:p>
        </p:txBody>
      </p:sp>
      <p:sp>
        <p:nvSpPr>
          <p:cNvPr id="20" name="Oval 19"/>
          <p:cNvSpPr/>
          <p:nvPr/>
        </p:nvSpPr>
        <p:spPr>
          <a:xfrm>
            <a:off x="9711087" y="5153910"/>
            <a:ext cx="235864" cy="272128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2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  <p:bldP spid="3" grpId="0" animBg="1"/>
      <p:bldP spid="7" grpId="0"/>
      <p:bldP spid="9" grpId="0"/>
      <p:bldP spid="14" grpId="0"/>
      <p:bldP spid="19" grpId="0"/>
      <p:bldP spid="22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Baremetal</a:t>
            </a:r>
            <a:r>
              <a:rPr lang="en-US" dirty="0" smtClean="0"/>
              <a:t> + Linux +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353203"/>
            <a:ext cx="13167360" cy="5431156"/>
          </a:xfrm>
        </p:spPr>
        <p:txBody>
          <a:bodyPr>
            <a:normAutofit/>
          </a:bodyPr>
          <a:lstStyle/>
          <a:p>
            <a:pPr marL="577850" indent="-577850">
              <a:lnSpc>
                <a:spcPct val="80000"/>
              </a:lnSpc>
              <a:buFont typeface="+mj-lt"/>
              <a:buAutoNum type="arabicPeriod"/>
            </a:pPr>
            <a:r>
              <a:rPr lang="en-US" sz="4800" dirty="0" smtClean="0"/>
              <a:t>Reduce capital cost</a:t>
            </a:r>
          </a:p>
          <a:p>
            <a:pPr marL="577850" lvl="1" indent="0">
              <a:lnSpc>
                <a:spcPct val="80000"/>
              </a:lnSpc>
              <a:buNone/>
            </a:pPr>
            <a:r>
              <a:rPr lang="en-US" sz="4000" dirty="0" smtClean="0"/>
              <a:t>Move to </a:t>
            </a:r>
            <a:r>
              <a:rPr lang="en-US" sz="4000" dirty="0" err="1" smtClean="0"/>
              <a:t>baremetal</a:t>
            </a:r>
            <a:r>
              <a:rPr lang="en-US" sz="4000" dirty="0" smtClean="0"/>
              <a:t> switches + Linux</a:t>
            </a:r>
          </a:p>
          <a:p>
            <a:pPr marL="577850" lvl="1" indent="0">
              <a:lnSpc>
                <a:spcPct val="80000"/>
              </a:lnSpc>
              <a:buNone/>
            </a:pPr>
            <a:endParaRPr lang="en-US" sz="4000" dirty="0" smtClean="0"/>
          </a:p>
          <a:p>
            <a:pPr marL="577850" indent="-577850">
              <a:lnSpc>
                <a:spcPct val="80000"/>
              </a:lnSpc>
              <a:buFont typeface="+mj-lt"/>
              <a:buAutoNum type="arabicPeriod"/>
            </a:pPr>
            <a:r>
              <a:rPr lang="en-US" sz="4800" dirty="0" smtClean="0"/>
              <a:t>Reduce operational cost</a:t>
            </a:r>
          </a:p>
          <a:p>
            <a:pPr marL="635000" lvl="1" indent="-57150">
              <a:lnSpc>
                <a:spcPct val="80000"/>
              </a:lnSpc>
              <a:buNone/>
            </a:pPr>
            <a:r>
              <a:rPr lang="en-US" sz="4200" dirty="0" smtClean="0"/>
              <a:t>Streamline protocols</a:t>
            </a:r>
            <a:r>
              <a:rPr lang="en-US" sz="4200" dirty="0" smtClean="0"/>
              <a:t>, features and software</a:t>
            </a:r>
          </a:p>
          <a:p>
            <a:pPr marL="635000" lvl="1" indent="-57150">
              <a:lnSpc>
                <a:spcPct val="80000"/>
              </a:lnSpc>
              <a:buNone/>
            </a:pPr>
            <a:endParaRPr lang="en-US" sz="4200" dirty="0" smtClean="0"/>
          </a:p>
          <a:p>
            <a:pPr marL="577850" indent="-577850">
              <a:lnSpc>
                <a:spcPct val="80000"/>
              </a:lnSpc>
              <a:buFont typeface="+mj-lt"/>
              <a:buAutoNum type="arabicPeriod"/>
            </a:pPr>
            <a:r>
              <a:rPr lang="en-US" sz="4800" dirty="0" smtClean="0"/>
              <a:t>Increase price</a:t>
            </a:r>
          </a:p>
          <a:p>
            <a:pPr marL="577850" lvl="1" indent="0">
              <a:lnSpc>
                <a:spcPct val="80000"/>
              </a:lnSpc>
              <a:buNone/>
            </a:pPr>
            <a:r>
              <a:rPr lang="en-US" sz="4200" dirty="0" smtClean="0"/>
              <a:t>Differentiate with new proprietary software services</a:t>
            </a:r>
          </a:p>
          <a:p>
            <a:pPr marL="514350" indent="-514350">
              <a:buFont typeface="+mj-lt"/>
              <a:buAutoNum type="arabicPeriod"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2650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 flipV="1">
            <a:off x="1417577" y="4890735"/>
            <a:ext cx="7109146" cy="1341937"/>
          </a:xfrm>
          <a:custGeom>
            <a:avLst/>
            <a:gdLst>
              <a:gd name="connsiteX0" fmla="*/ 4084060 w 4108963"/>
              <a:gd name="connsiteY0" fmla="*/ 0 h 1344828"/>
              <a:gd name="connsiteX1" fmla="*/ 2901177 w 4108963"/>
              <a:gd name="connsiteY1" fmla="*/ 635058 h 1344828"/>
              <a:gd name="connsiteX2" fmla="*/ 2540086 w 4108963"/>
              <a:gd name="connsiteY2" fmla="*/ 734675 h 1344828"/>
              <a:gd name="connsiteX3" fmla="*/ 1543974 w 4108963"/>
              <a:gd name="connsiteY3" fmla="*/ 796935 h 1344828"/>
              <a:gd name="connsiteX4" fmla="*/ 971209 w 4108963"/>
              <a:gd name="connsiteY4" fmla="*/ 796935 h 1344828"/>
              <a:gd name="connsiteX5" fmla="*/ 473153 w 4108963"/>
              <a:gd name="connsiteY5" fmla="*/ 796935 h 1344828"/>
              <a:gd name="connsiteX6" fmla="*/ 473153 w 4108963"/>
              <a:gd name="connsiteY6" fmla="*/ 510537 h 1344828"/>
              <a:gd name="connsiteX7" fmla="*/ 0 w 4108963"/>
              <a:gd name="connsiteY7" fmla="*/ 921457 h 1344828"/>
              <a:gd name="connsiteX8" fmla="*/ 473153 w 4108963"/>
              <a:gd name="connsiteY8" fmla="*/ 1344828 h 1344828"/>
              <a:gd name="connsiteX9" fmla="*/ 485604 w 4108963"/>
              <a:gd name="connsiteY9" fmla="*/ 1021073 h 1344828"/>
              <a:gd name="connsiteX10" fmla="*/ 2328412 w 4108963"/>
              <a:gd name="connsiteY10" fmla="*/ 946361 h 1344828"/>
              <a:gd name="connsiteX11" fmla="*/ 2851371 w 4108963"/>
              <a:gd name="connsiteY11" fmla="*/ 896552 h 1344828"/>
              <a:gd name="connsiteX12" fmla="*/ 3287170 w 4108963"/>
              <a:gd name="connsiteY12" fmla="*/ 684866 h 1344828"/>
              <a:gd name="connsiteX13" fmla="*/ 4108963 w 4108963"/>
              <a:gd name="connsiteY13" fmla="*/ 373564 h 134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08963" h="1344828">
                <a:moveTo>
                  <a:pt x="4084060" y="0"/>
                </a:moveTo>
                <a:lnTo>
                  <a:pt x="2901177" y="635058"/>
                </a:lnTo>
                <a:lnTo>
                  <a:pt x="2540086" y="734675"/>
                </a:lnTo>
                <a:lnTo>
                  <a:pt x="1543974" y="796935"/>
                </a:lnTo>
                <a:lnTo>
                  <a:pt x="971209" y="796935"/>
                </a:lnTo>
                <a:lnTo>
                  <a:pt x="473153" y="796935"/>
                </a:lnTo>
                <a:lnTo>
                  <a:pt x="473153" y="510537"/>
                </a:lnTo>
                <a:lnTo>
                  <a:pt x="0" y="921457"/>
                </a:lnTo>
                <a:lnTo>
                  <a:pt x="473153" y="1344828"/>
                </a:lnTo>
                <a:lnTo>
                  <a:pt x="485604" y="1021073"/>
                </a:lnTo>
                <a:lnTo>
                  <a:pt x="2328412" y="946361"/>
                </a:lnTo>
                <a:lnTo>
                  <a:pt x="2851371" y="896552"/>
                </a:lnTo>
                <a:lnTo>
                  <a:pt x="3287170" y="684866"/>
                </a:lnTo>
                <a:lnTo>
                  <a:pt x="4108963" y="373564"/>
                </a:lnTo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417577" y="3219117"/>
            <a:ext cx="7109146" cy="1630739"/>
          </a:xfrm>
          <a:custGeom>
            <a:avLst/>
            <a:gdLst>
              <a:gd name="connsiteX0" fmla="*/ 4084060 w 4108963"/>
              <a:gd name="connsiteY0" fmla="*/ 0 h 1344828"/>
              <a:gd name="connsiteX1" fmla="*/ 2901177 w 4108963"/>
              <a:gd name="connsiteY1" fmla="*/ 635058 h 1344828"/>
              <a:gd name="connsiteX2" fmla="*/ 2540086 w 4108963"/>
              <a:gd name="connsiteY2" fmla="*/ 734675 h 1344828"/>
              <a:gd name="connsiteX3" fmla="*/ 1543974 w 4108963"/>
              <a:gd name="connsiteY3" fmla="*/ 796935 h 1344828"/>
              <a:gd name="connsiteX4" fmla="*/ 971209 w 4108963"/>
              <a:gd name="connsiteY4" fmla="*/ 796935 h 1344828"/>
              <a:gd name="connsiteX5" fmla="*/ 473153 w 4108963"/>
              <a:gd name="connsiteY5" fmla="*/ 796935 h 1344828"/>
              <a:gd name="connsiteX6" fmla="*/ 473153 w 4108963"/>
              <a:gd name="connsiteY6" fmla="*/ 510537 h 1344828"/>
              <a:gd name="connsiteX7" fmla="*/ 0 w 4108963"/>
              <a:gd name="connsiteY7" fmla="*/ 921457 h 1344828"/>
              <a:gd name="connsiteX8" fmla="*/ 473153 w 4108963"/>
              <a:gd name="connsiteY8" fmla="*/ 1344828 h 1344828"/>
              <a:gd name="connsiteX9" fmla="*/ 485604 w 4108963"/>
              <a:gd name="connsiteY9" fmla="*/ 1021073 h 1344828"/>
              <a:gd name="connsiteX10" fmla="*/ 2328412 w 4108963"/>
              <a:gd name="connsiteY10" fmla="*/ 946361 h 1344828"/>
              <a:gd name="connsiteX11" fmla="*/ 2851371 w 4108963"/>
              <a:gd name="connsiteY11" fmla="*/ 896552 h 1344828"/>
              <a:gd name="connsiteX12" fmla="*/ 3287170 w 4108963"/>
              <a:gd name="connsiteY12" fmla="*/ 684866 h 1344828"/>
              <a:gd name="connsiteX13" fmla="*/ 4108963 w 4108963"/>
              <a:gd name="connsiteY13" fmla="*/ 373564 h 134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08963" h="1344828">
                <a:moveTo>
                  <a:pt x="4084060" y="0"/>
                </a:moveTo>
                <a:lnTo>
                  <a:pt x="2901177" y="635058"/>
                </a:lnTo>
                <a:lnTo>
                  <a:pt x="2540086" y="734675"/>
                </a:lnTo>
                <a:lnTo>
                  <a:pt x="1543974" y="796935"/>
                </a:lnTo>
                <a:lnTo>
                  <a:pt x="971209" y="796935"/>
                </a:lnTo>
                <a:lnTo>
                  <a:pt x="473153" y="796935"/>
                </a:lnTo>
                <a:lnTo>
                  <a:pt x="473153" y="510537"/>
                </a:lnTo>
                <a:lnTo>
                  <a:pt x="0" y="921457"/>
                </a:lnTo>
                <a:lnTo>
                  <a:pt x="473153" y="1344828"/>
                </a:lnTo>
                <a:lnTo>
                  <a:pt x="485604" y="1021073"/>
                </a:lnTo>
                <a:lnTo>
                  <a:pt x="2328412" y="946361"/>
                </a:lnTo>
                <a:lnTo>
                  <a:pt x="2851371" y="896552"/>
                </a:lnTo>
                <a:lnTo>
                  <a:pt x="3287170" y="684866"/>
                </a:lnTo>
                <a:lnTo>
                  <a:pt x="4108963" y="373564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872" y="329566"/>
            <a:ext cx="13402227" cy="1371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Baremetal</a:t>
            </a:r>
            <a:r>
              <a:rPr lang="en-US" dirty="0" smtClean="0"/>
              <a:t> + Linux +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8247811" y="5051697"/>
            <a:ext cx="2556054" cy="627587"/>
          </a:xfrm>
          <a:prstGeom prst="roundRect">
            <a:avLst/>
          </a:prstGeom>
          <a:solidFill>
            <a:srgbClr val="000000"/>
          </a:solidFill>
          <a:ln w="127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sz="3400" dirty="0"/>
              <a:t>Search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247811" y="4424110"/>
            <a:ext cx="2556054" cy="627587"/>
          </a:xfrm>
          <a:prstGeom prst="roundRect">
            <a:avLst/>
          </a:prstGeom>
          <a:solidFill>
            <a:srgbClr val="000000"/>
          </a:solidFill>
          <a:ln w="127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sz="3400" dirty="0"/>
              <a:t>Facebook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247811" y="3796523"/>
            <a:ext cx="2556054" cy="627587"/>
          </a:xfrm>
          <a:prstGeom prst="roundRect">
            <a:avLst/>
          </a:prstGeom>
          <a:solidFill>
            <a:srgbClr val="000000"/>
          </a:solidFill>
          <a:ln w="127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sz="3400" dirty="0"/>
              <a:t>YouTube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47811" y="3150425"/>
            <a:ext cx="2556054" cy="627587"/>
          </a:xfrm>
          <a:prstGeom prst="roundRect">
            <a:avLst/>
          </a:prstGeom>
          <a:solidFill>
            <a:srgbClr val="000000"/>
          </a:solidFill>
          <a:ln w="127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sz="3400" dirty="0"/>
              <a:t>Netflix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47811" y="5697796"/>
            <a:ext cx="2556054" cy="627587"/>
          </a:xfrm>
          <a:prstGeom prst="roundRect">
            <a:avLst/>
          </a:prstGeom>
          <a:solidFill>
            <a:srgbClr val="000000"/>
          </a:solidFill>
          <a:ln w="127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sz="3400" dirty="0"/>
              <a:t>Amazon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342730" y="4740667"/>
            <a:ext cx="2060628" cy="1301442"/>
          </a:xfrm>
          <a:prstGeom prst="rect">
            <a:avLst/>
          </a:prstGeom>
          <a:noFill/>
        </p:spPr>
        <p:txBody>
          <a:bodyPr wrap="none" lIns="130615" tIns="65308" rIns="130615" bIns="65308" rtlCol="0">
            <a:spAutoFit/>
          </a:bodyPr>
          <a:lstStyle/>
          <a:p>
            <a:r>
              <a:rPr lang="en-US" b="1" dirty="0" smtClean="0"/>
              <a:t>Network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Baremetal</a:t>
            </a:r>
            <a:endParaRPr lang="en-US" dirty="0" smtClean="0"/>
          </a:p>
          <a:p>
            <a:r>
              <a:rPr lang="en-US" dirty="0" err="1" smtClean="0"/>
              <a:t>xChip</a:t>
            </a:r>
            <a:r>
              <a:rPr lang="en-US" dirty="0" smtClean="0"/>
              <a:t>/x86 + Linux</a:t>
            </a:r>
          </a:p>
          <a:p>
            <a:r>
              <a:rPr lang="en-US" dirty="0" smtClean="0"/>
              <a:t>(500 thousand/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10830259" y="3138161"/>
            <a:ext cx="2177507" cy="3174958"/>
            <a:chOff x="6768910" y="2615134"/>
            <a:chExt cx="1360942" cy="2645798"/>
          </a:xfrm>
        </p:grpSpPr>
        <p:sp>
          <p:nvSpPr>
            <p:cNvPr id="12" name="TextBox 11"/>
            <p:cNvSpPr txBox="1"/>
            <p:nvPr/>
          </p:nvSpPr>
          <p:spPr>
            <a:xfrm>
              <a:off x="7130690" y="2636509"/>
              <a:ext cx="999162" cy="1051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Compute</a:t>
              </a:r>
              <a:r>
                <a:rPr lang="en-US" dirty="0" smtClean="0"/>
                <a:t>:</a:t>
              </a:r>
            </a:p>
            <a:p>
              <a:r>
                <a:rPr lang="en-US" dirty="0" err="1" smtClean="0"/>
                <a:t>Baremetal</a:t>
              </a:r>
              <a:endParaRPr lang="en-US" dirty="0" smtClean="0"/>
            </a:p>
            <a:p>
              <a:r>
                <a:rPr lang="en-US" dirty="0" smtClean="0"/>
                <a:t>x86 + Linux</a:t>
              </a:r>
            </a:p>
            <a:p>
              <a:r>
                <a:rPr lang="en-US" dirty="0" smtClean="0"/>
                <a:t>(10 million/</a:t>
              </a:r>
              <a:r>
                <a:rPr lang="en-US" dirty="0" err="1" smtClean="0"/>
                <a:t>yr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4" name="Right Brace 13"/>
            <p:cNvSpPr/>
            <p:nvPr/>
          </p:nvSpPr>
          <p:spPr>
            <a:xfrm>
              <a:off x="6768910" y="2615134"/>
              <a:ext cx="419593" cy="2645798"/>
            </a:xfrm>
            <a:prstGeom prst="rightBrace">
              <a:avLst>
                <a:gd name="adj1" fmla="val 40977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86" y="4152749"/>
            <a:ext cx="885272" cy="15868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22" l="9992" r="89968"/>
                    </a14:imgEffect>
                  </a14:imgLayer>
                </a14:imgProps>
              </a:ext>
            </a:extLst>
          </a:blip>
          <a:srcRect l="34515" r="26804"/>
          <a:stretch/>
        </p:blipFill>
        <p:spPr>
          <a:xfrm>
            <a:off x="854938" y="3861567"/>
            <a:ext cx="408960" cy="57964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691864" y="2664503"/>
            <a:ext cx="3800275" cy="3437383"/>
            <a:chOff x="1682415" y="2220418"/>
            <a:chExt cx="2375172" cy="2864486"/>
          </a:xfrm>
        </p:grpSpPr>
        <p:sp>
          <p:nvSpPr>
            <p:cNvPr id="30" name="Rounded Rectangle 29"/>
            <p:cNvSpPr/>
            <p:nvPr/>
          </p:nvSpPr>
          <p:spPr>
            <a:xfrm>
              <a:off x="1682415" y="2549153"/>
              <a:ext cx="2375172" cy="2535751"/>
            </a:xfrm>
            <a:prstGeom prst="roundRect">
              <a:avLst/>
            </a:prstGeom>
            <a:ln w="12700" cmpd="sng">
              <a:solidFill>
                <a:schemeClr val="tx1"/>
              </a:solidFill>
              <a:prstDash val="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67745" y="2220418"/>
              <a:ext cx="1027864" cy="564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Public Internet</a:t>
              </a:r>
            </a:p>
            <a:p>
              <a:pPr algn="ctr"/>
              <a:r>
                <a:rPr lang="en-US" dirty="0" err="1" smtClean="0"/>
                <a:t>Telcos</a:t>
              </a:r>
              <a:r>
                <a:rPr lang="en-US" dirty="0" smtClean="0"/>
                <a:t>/Cable</a:t>
              </a:r>
              <a:endParaRPr lang="en-US" dirty="0"/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5938915" y="3267792"/>
            <a:ext cx="1782382" cy="960557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sz="2300" dirty="0"/>
              <a:t>Open</a:t>
            </a:r>
          </a:p>
          <a:p>
            <a:pPr algn="ctr"/>
            <a:r>
              <a:rPr lang="en-US" sz="2300" dirty="0"/>
              <a:t>Connect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938911" y="4243291"/>
            <a:ext cx="1782382" cy="62700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sz="2300" dirty="0"/>
              <a:t>B4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38908" y="5324341"/>
            <a:ext cx="1782382" cy="62700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sz="2300" dirty="0"/>
              <a:t>Swan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852768" y="4144937"/>
            <a:ext cx="1534013" cy="62700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sz="2300" dirty="0"/>
              <a:t>Google Fiber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852772" y="4890354"/>
            <a:ext cx="1549163" cy="62700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sz="2300" dirty="0"/>
              <a:t>Google </a:t>
            </a:r>
            <a:r>
              <a:rPr lang="en-US" sz="2300" dirty="0" err="1"/>
              <a:t>WiFi</a:t>
            </a:r>
            <a:endParaRPr lang="en-US" sz="2300" dirty="0"/>
          </a:p>
        </p:txBody>
      </p:sp>
      <p:sp>
        <p:nvSpPr>
          <p:cNvPr id="39" name="TextBox 38"/>
          <p:cNvSpPr txBox="1"/>
          <p:nvPr/>
        </p:nvSpPr>
        <p:spPr>
          <a:xfrm>
            <a:off x="129511" y="3178523"/>
            <a:ext cx="1496816" cy="424279"/>
          </a:xfrm>
          <a:prstGeom prst="rect">
            <a:avLst/>
          </a:prstGeom>
          <a:noFill/>
        </p:spPr>
        <p:txBody>
          <a:bodyPr wrap="none" lIns="130615" tIns="65308" rIns="130615" bIns="65308" rtlCol="0">
            <a:spAutoFit/>
          </a:bodyPr>
          <a:lstStyle/>
          <a:p>
            <a:r>
              <a:rPr lang="en-US" dirty="0" smtClean="0"/>
              <a:t>ARM + Linux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522532" y="1943290"/>
            <a:ext cx="2888926" cy="1235233"/>
            <a:chOff x="3451581" y="1619407"/>
            <a:chExt cx="1805579" cy="1029361"/>
          </a:xfrm>
        </p:grpSpPr>
        <p:sp>
          <p:nvSpPr>
            <p:cNvPr id="40" name="TextBox 39"/>
            <p:cNvSpPr txBox="1"/>
            <p:nvPr/>
          </p:nvSpPr>
          <p:spPr>
            <a:xfrm>
              <a:off x="3451581" y="1619407"/>
              <a:ext cx="1805579" cy="961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300" dirty="0" err="1"/>
                <a:t>Baremetal</a:t>
              </a:r>
              <a:endParaRPr lang="en-US" sz="2300" dirty="0"/>
            </a:p>
            <a:p>
              <a:pPr algn="ctr"/>
              <a:r>
                <a:rPr lang="en-US" sz="2300" dirty="0" err="1"/>
                <a:t>xChip</a:t>
              </a:r>
              <a:r>
                <a:rPr lang="en-US" sz="2300" dirty="0"/>
                <a:t>/x86 + Linux/BSD</a:t>
              </a:r>
            </a:p>
            <a:p>
              <a:pPr algn="ctr"/>
              <a:endParaRPr lang="en-US" sz="2300" dirty="0"/>
            </a:p>
          </p:txBody>
        </p:sp>
        <p:sp>
          <p:nvSpPr>
            <p:cNvPr id="41" name="Right Brace 40"/>
            <p:cNvSpPr/>
            <p:nvPr/>
          </p:nvSpPr>
          <p:spPr>
            <a:xfrm rot="16200000">
              <a:off x="4175428" y="1998390"/>
              <a:ext cx="186771" cy="1113986"/>
            </a:xfrm>
            <a:prstGeom prst="rightBrace">
              <a:avLst>
                <a:gd name="adj1" fmla="val 40065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endCxn id="41" idx="1"/>
            </p:cNvCxnSpPr>
            <p:nvPr/>
          </p:nvCxnSpPr>
          <p:spPr>
            <a:xfrm flipH="1">
              <a:off x="4268814" y="2146300"/>
              <a:ext cx="6853" cy="315698"/>
            </a:xfrm>
            <a:prstGeom prst="line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594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13" grpId="0"/>
      <p:bldP spid="18" grpId="0" animBg="1"/>
      <p:bldP spid="19" grpId="0" animBg="1"/>
      <p:bldP spid="21" grpId="0" animBg="1"/>
      <p:bldP spid="20" grpId="0" animBg="1"/>
      <p:bldP spid="32" grpId="0" animBg="1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SDN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224409"/>
            <a:ext cx="13167360" cy="5431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600" dirty="0"/>
              <a:t>“Because there is no army that can hold back an economic principle whose time has come.” </a:t>
            </a:r>
          </a:p>
          <a:p>
            <a:pPr marL="0" indent="0" algn="r">
              <a:buNone/>
            </a:pPr>
            <a:r>
              <a:rPr lang="en-GB" sz="4900" dirty="0"/>
              <a:t>								</a:t>
            </a:r>
            <a:r>
              <a:rPr lang="en-GB" sz="3600" dirty="0">
                <a:solidFill>
                  <a:srgbClr val="7F7F7F"/>
                </a:solidFill>
              </a:rPr>
              <a:t>John Donovan, AT&amp;</a:t>
            </a:r>
            <a:r>
              <a:rPr lang="en-GB" sz="3600" dirty="0" smtClean="0">
                <a:solidFill>
                  <a:srgbClr val="7F7F7F"/>
                </a:solidFill>
              </a:rPr>
              <a:t>T (2014)</a:t>
            </a:r>
            <a:endParaRPr lang="en-US" sz="3600" dirty="0">
              <a:solidFill>
                <a:srgbClr val="7F7F7F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r>
              <a:rPr lang="en-US" sz="4400" dirty="0" smtClean="0"/>
              <a:t>Cisco 2014 </a:t>
            </a:r>
          </a:p>
          <a:p>
            <a:pPr marL="400030" lvl="1" indent="0">
              <a:buNone/>
            </a:pPr>
            <a:r>
              <a:rPr lang="en-US" sz="3600" dirty="0" smtClean="0"/>
              <a:t>#1 Competitor: A software company (VMware)</a:t>
            </a:r>
          </a:p>
          <a:p>
            <a:pPr marL="400030" lvl="1" indent="0">
              <a:buNone/>
            </a:pPr>
            <a:r>
              <a:rPr lang="en-US" sz="3600" dirty="0" smtClean="0"/>
              <a:t>#1 Fear: </a:t>
            </a:r>
            <a:r>
              <a:rPr lang="en-US" sz="3600" dirty="0" err="1" smtClean="0"/>
              <a:t>Baremetal</a:t>
            </a:r>
            <a:r>
              <a:rPr lang="en-US" sz="3600" dirty="0" smtClean="0"/>
              <a:t> switches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06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40194"/>
            <a:ext cx="14625347" cy="19894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spcCol="0"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>
                <a:solidFill>
                  <a:schemeClr val="tx1"/>
                </a:solidFill>
              </a:rPr>
              <a:t>35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184616" y="6362415"/>
            <a:ext cx="2105171" cy="1246079"/>
            <a:chOff x="2401384" y="5235805"/>
            <a:chExt cx="1630467" cy="11046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01384" y="5235805"/>
              <a:ext cx="1630467" cy="110460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89324" y="5482348"/>
              <a:ext cx="634343" cy="341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Server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828248" y="6335023"/>
            <a:ext cx="2105171" cy="1246079"/>
            <a:chOff x="5303654" y="5212978"/>
            <a:chExt cx="1630467" cy="11046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3654" y="5212978"/>
              <a:ext cx="1630467" cy="110460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821801" y="5465044"/>
              <a:ext cx="650100" cy="341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Switch</a:t>
              </a:r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296997" y="6319642"/>
            <a:ext cx="2105171" cy="1246079"/>
            <a:chOff x="6846623" y="5200161"/>
            <a:chExt cx="1630467" cy="110460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6623" y="5200161"/>
              <a:ext cx="1630467" cy="110460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00888" y="5460476"/>
              <a:ext cx="577858" cy="341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Radio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59384" y="6335023"/>
            <a:ext cx="2105171" cy="1246079"/>
            <a:chOff x="3823115" y="5212978"/>
            <a:chExt cx="1630467" cy="110460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23115" y="5212978"/>
              <a:ext cx="1630467" cy="110460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60588" y="5516028"/>
              <a:ext cx="411444" cy="341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VM</a:t>
              </a:r>
              <a:endParaRPr lang="en-US" dirty="0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587168" y="5417009"/>
            <a:ext cx="1298096" cy="643930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Linux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19854" y="5417009"/>
            <a:ext cx="1298096" cy="643930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Linux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58811" y="5417009"/>
            <a:ext cx="1298096" cy="643930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Linux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596160" y="5417009"/>
            <a:ext cx="1298096" cy="643930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Linux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2" name="Straight Arrow Connector 21"/>
          <p:cNvCxnSpPr>
            <a:endCxn id="15" idx="0"/>
          </p:cNvCxnSpPr>
          <p:nvPr/>
        </p:nvCxnSpPr>
        <p:spPr>
          <a:xfrm flipH="1">
            <a:off x="4236216" y="3799155"/>
            <a:ext cx="1543370" cy="16178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6" idx="0"/>
          </p:cNvCxnSpPr>
          <p:nvPr/>
        </p:nvCxnSpPr>
        <p:spPr>
          <a:xfrm flipH="1">
            <a:off x="6668903" y="3837633"/>
            <a:ext cx="437294" cy="15793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2"/>
            <a:endCxn id="17" idx="0"/>
          </p:cNvCxnSpPr>
          <p:nvPr/>
        </p:nvCxnSpPr>
        <p:spPr>
          <a:xfrm>
            <a:off x="8792361" y="4246753"/>
            <a:ext cx="215499" cy="1170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8" idx="0"/>
          </p:cNvCxnSpPr>
          <p:nvPr/>
        </p:nvCxnSpPr>
        <p:spPr>
          <a:xfrm>
            <a:off x="9933420" y="3799155"/>
            <a:ext cx="1311790" cy="16178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69589" y="6488779"/>
            <a:ext cx="1763434" cy="716667"/>
          </a:xfrm>
          <a:prstGeom prst="rect">
            <a:avLst/>
          </a:prstGeom>
          <a:noFill/>
        </p:spPr>
        <p:txBody>
          <a:bodyPr wrap="none" lIns="130615" tIns="65308" rIns="130615" bIns="65308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Programmable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Hardware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9514" y="3863027"/>
            <a:ext cx="1555945" cy="716667"/>
          </a:xfrm>
          <a:prstGeom prst="rect">
            <a:avLst/>
          </a:prstGeom>
          <a:noFill/>
        </p:spPr>
        <p:txBody>
          <a:bodyPr wrap="none" lIns="130615" tIns="65308" rIns="130615" bIns="65308" rtlCol="0">
            <a:spAutoFit/>
          </a:bodyPr>
          <a:lstStyle/>
          <a:p>
            <a:pPr algn="ctr"/>
            <a:r>
              <a:rPr lang="en-US" b="1" dirty="0" smtClean="0"/>
              <a:t>Open Source</a:t>
            </a:r>
          </a:p>
          <a:p>
            <a:pPr algn="ctr"/>
            <a:r>
              <a:rPr lang="en-US" b="1" dirty="0" smtClean="0"/>
              <a:t>Software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2520176" y="6319642"/>
            <a:ext cx="2105171" cy="1246079"/>
            <a:chOff x="8236110" y="5200161"/>
            <a:chExt cx="1630467" cy="110460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36110" y="5200161"/>
              <a:ext cx="1630467" cy="110460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8884965" y="5460476"/>
              <a:ext cx="388684" cy="341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PIC</a:t>
              </a:r>
              <a:endParaRPr lang="en-US" dirty="0"/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2749576" y="5417009"/>
            <a:ext cx="1298096" cy="643930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Linux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5" name="Straight Arrow Connector 44"/>
          <p:cNvCxnSpPr>
            <a:endCxn id="44" idx="0"/>
          </p:cNvCxnSpPr>
          <p:nvPr/>
        </p:nvCxnSpPr>
        <p:spPr>
          <a:xfrm>
            <a:off x="11603377" y="3755936"/>
            <a:ext cx="1795250" cy="1661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021376" y="3111914"/>
            <a:ext cx="9541968" cy="11348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30615" tIns="65308" rIns="130615" bIns="65308" rtlCol="0" anchor="ctr"/>
          <a:lstStyle/>
          <a:p>
            <a:pPr algn="ctr"/>
            <a:r>
              <a:rPr lang="en-US" sz="3400" dirty="0" smtClean="0">
                <a:solidFill>
                  <a:srgbClr val="FFFFFF"/>
                </a:solidFill>
              </a:rPr>
              <a:t>Remote Control Plane</a:t>
            </a:r>
            <a:endParaRPr lang="en-US" sz="34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6707" y="218758"/>
            <a:ext cx="13670717" cy="2623988"/>
            <a:chOff x="606707" y="218758"/>
            <a:chExt cx="13670717" cy="2623988"/>
          </a:xfrm>
        </p:grpSpPr>
        <p:sp>
          <p:nvSpPr>
            <p:cNvPr id="20" name="Rounded Rectangle 19"/>
            <p:cNvSpPr/>
            <p:nvPr/>
          </p:nvSpPr>
          <p:spPr>
            <a:xfrm>
              <a:off x="4021377" y="1409056"/>
              <a:ext cx="4770984" cy="1193819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130615" tIns="65308" rIns="130615" bIns="65308" rtlCol="0" anchor="ctr"/>
            <a:lstStyle/>
            <a:p>
              <a:pPr algn="ctr"/>
              <a:r>
                <a:rPr lang="en-US" sz="2900" dirty="0">
                  <a:solidFill>
                    <a:srgbClr val="FFFFFF"/>
                  </a:solidFill>
                </a:rPr>
                <a:t>Routing, Traffic Engineering,</a:t>
              </a:r>
            </a:p>
            <a:p>
              <a:pPr algn="ctr"/>
              <a:r>
                <a:rPr lang="en-US" sz="2900" dirty="0">
                  <a:solidFill>
                    <a:srgbClr val="FFFFFF"/>
                  </a:solidFill>
                </a:rPr>
                <a:t>Mobility, VPN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606707" y="2842746"/>
              <a:ext cx="13670717" cy="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54623" y="1617037"/>
              <a:ext cx="1417943" cy="716667"/>
            </a:xfrm>
            <a:prstGeom prst="rect">
              <a:avLst/>
            </a:prstGeom>
            <a:noFill/>
          </p:spPr>
          <p:txBody>
            <a:bodyPr wrap="none" lIns="130615" tIns="65308" rIns="130615" bIns="65308" rtlCol="0">
              <a:spAutoFit/>
            </a:bodyPr>
            <a:lstStyle/>
            <a:p>
              <a:pPr algn="ctr"/>
              <a:r>
                <a:rPr lang="en-US" b="1" dirty="0" smtClean="0"/>
                <a:t>Proprietary</a:t>
              </a:r>
            </a:p>
            <a:p>
              <a:pPr algn="ctr"/>
              <a:r>
                <a:rPr lang="en-US" b="1" dirty="0" smtClean="0"/>
                <a:t>Software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8962630" y="1409056"/>
              <a:ext cx="2784184" cy="1193819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130615" tIns="65308" rIns="130615" bIns="65308" rtlCol="0" anchor="ctr"/>
            <a:lstStyle/>
            <a:p>
              <a:pPr algn="ctr"/>
              <a:r>
                <a:rPr lang="en-US" sz="2900" dirty="0">
                  <a:solidFill>
                    <a:srgbClr val="FFFFFF"/>
                  </a:solidFill>
                </a:rPr>
                <a:t>DPI, Load </a:t>
              </a:r>
              <a:r>
                <a:rPr lang="en-US" sz="2900" dirty="0" smtClean="0">
                  <a:solidFill>
                    <a:srgbClr val="FFFFFF"/>
                  </a:solidFill>
                </a:rPr>
                <a:t>Balance</a:t>
              </a:r>
              <a:r>
                <a:rPr lang="en-US" sz="2900" dirty="0">
                  <a:solidFill>
                    <a:srgbClr val="FFFFFF"/>
                  </a:solidFill>
                </a:rPr>
                <a:t>, SPAM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1894256" y="1409056"/>
              <a:ext cx="1669088" cy="1193819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130615" tIns="65308" rIns="130615" bIns="65308" rtlCol="0" anchor="ctr"/>
            <a:lstStyle/>
            <a:p>
              <a:pPr algn="ctr"/>
              <a:r>
                <a:rPr lang="en-US" sz="2900" dirty="0">
                  <a:solidFill>
                    <a:srgbClr val="FFFFFF"/>
                  </a:solidFill>
                </a:rPr>
                <a:t>New Services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021376" y="218758"/>
              <a:ext cx="9541968" cy="977712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130615" tIns="65308" rIns="130615" bIns="65308" rtlCol="0" anchor="ctr"/>
            <a:lstStyle/>
            <a:p>
              <a:pPr algn="ctr"/>
              <a:r>
                <a:rPr lang="en-US" sz="4000" dirty="0" smtClean="0">
                  <a:solidFill>
                    <a:srgbClr val="FFFFFF"/>
                  </a:solidFill>
                </a:rPr>
                <a:t>Overall System </a:t>
              </a:r>
              <a:r>
                <a:rPr lang="en-US" sz="4000" dirty="0">
                  <a:solidFill>
                    <a:srgbClr val="FFFFFF"/>
                  </a:solidFill>
                </a:rPr>
                <a:t>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49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4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SDN and NFV inevitable because…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767966"/>
            <a:ext cx="13572653" cy="3732037"/>
          </a:xfrm>
        </p:spPr>
        <p:txBody>
          <a:bodyPr>
            <a:normAutofit/>
          </a:bodyPr>
          <a:lstStyle/>
          <a:p>
            <a:pPr marL="734712" indent="-734712">
              <a:buFont typeface="+mj-lt"/>
              <a:buAutoNum type="arabicPeriod"/>
            </a:pPr>
            <a:r>
              <a:rPr lang="en-US" sz="5100" dirty="0"/>
              <a:t>Rise of Linux</a:t>
            </a:r>
            <a:r>
              <a:rPr lang="en-US" sz="5100" dirty="0" smtClean="0"/>
              <a:t>.</a:t>
            </a:r>
          </a:p>
          <a:p>
            <a:pPr marL="734712" indent="-734712">
              <a:buFont typeface="+mj-lt"/>
              <a:buAutoNum type="arabicPeriod"/>
            </a:pPr>
            <a:r>
              <a:rPr lang="en-US" sz="5100" dirty="0" smtClean="0"/>
              <a:t>Rise of </a:t>
            </a:r>
            <a:r>
              <a:rPr lang="en-US" sz="5100" dirty="0" err="1" smtClean="0"/>
              <a:t>baremetal</a:t>
            </a:r>
            <a:r>
              <a:rPr lang="en-US" sz="5100" dirty="0" smtClean="0"/>
              <a:t> servers and switches.</a:t>
            </a:r>
          </a:p>
          <a:p>
            <a:pPr marL="734712" indent="-734712">
              <a:buFont typeface="+mj-lt"/>
              <a:buAutoNum type="arabicPeriod"/>
            </a:pPr>
            <a:r>
              <a:rPr lang="en-US" sz="5100" dirty="0" smtClean="0"/>
              <a:t>NFV: Rise of virtualization.</a:t>
            </a:r>
            <a:endParaRPr lang="en-US" sz="5100" dirty="0"/>
          </a:p>
          <a:p>
            <a:pPr marL="734712" indent="-734712">
              <a:buFont typeface="+mj-lt"/>
              <a:buAutoNum type="arabicPeriod"/>
            </a:pPr>
            <a:r>
              <a:rPr lang="en-US" sz="5100" dirty="0" smtClean="0"/>
              <a:t>SDN: Rise </a:t>
            </a:r>
            <a:r>
              <a:rPr lang="en-US" sz="5100" dirty="0"/>
              <a:t>of merchant switching silicon.</a:t>
            </a:r>
          </a:p>
          <a:p>
            <a:pPr marL="0" indent="0">
              <a:buNone/>
            </a:pPr>
            <a:endParaRPr lang="en-US" sz="5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66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switching chips are evolving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1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 Fixed function switches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20987" y="3174516"/>
            <a:ext cx="496235" cy="44852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grpSp>
        <p:nvGrpSpPr>
          <p:cNvPr id="68" name="Group 42"/>
          <p:cNvGrpSpPr/>
          <p:nvPr/>
        </p:nvGrpSpPr>
        <p:grpSpPr>
          <a:xfrm>
            <a:off x="2167481" y="4303998"/>
            <a:ext cx="9053506" cy="1429596"/>
            <a:chOff x="1707458" y="1778000"/>
            <a:chExt cx="5547033" cy="1191330"/>
          </a:xfrm>
        </p:grpSpPr>
        <p:cxnSp>
          <p:nvCxnSpPr>
            <p:cNvPr id="70" name="Straight Arrow Connector 69"/>
            <p:cNvCxnSpPr/>
            <p:nvPr/>
          </p:nvCxnSpPr>
          <p:spPr>
            <a:xfrm>
              <a:off x="1707458" y="1778000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707458" y="1905818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1707458" y="2033636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1707458" y="2161454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1707458" y="2289272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1707458" y="2417090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1707458" y="2544908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1707458" y="2672726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1707458" y="2800544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1707458" y="2928362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Arrow Connector 68"/>
          <p:cNvCxnSpPr/>
          <p:nvPr/>
        </p:nvCxnSpPr>
        <p:spPr>
          <a:xfrm>
            <a:off x="2167480" y="7348417"/>
            <a:ext cx="8803217" cy="4916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1251452" y="4979146"/>
            <a:ext cx="572973" cy="4457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grpSp>
        <p:nvGrpSpPr>
          <p:cNvPr id="11" name="Group 65"/>
          <p:cNvGrpSpPr/>
          <p:nvPr/>
        </p:nvGrpSpPr>
        <p:grpSpPr>
          <a:xfrm>
            <a:off x="11955892" y="4580510"/>
            <a:ext cx="795464" cy="355925"/>
            <a:chOff x="7660968" y="1751777"/>
            <a:chExt cx="1040580" cy="450645"/>
          </a:xfrm>
        </p:grpSpPr>
        <p:sp>
          <p:nvSpPr>
            <p:cNvPr id="65" name="Freeform 64"/>
            <p:cNvSpPr/>
            <p:nvPr/>
          </p:nvSpPr>
          <p:spPr>
            <a:xfrm>
              <a:off x="7660968" y="1751777"/>
              <a:ext cx="1040580" cy="450645"/>
            </a:xfrm>
            <a:custGeom>
              <a:avLst/>
              <a:gdLst>
                <a:gd name="connsiteX0" fmla="*/ 0 w 1040580"/>
                <a:gd name="connsiteY0" fmla="*/ 0 h 450645"/>
                <a:gd name="connsiteX1" fmla="*/ 1040580 w 1040580"/>
                <a:gd name="connsiteY1" fmla="*/ 8193 h 450645"/>
                <a:gd name="connsiteX2" fmla="*/ 1032387 w 1040580"/>
                <a:gd name="connsiteY2" fmla="*/ 450645 h 450645"/>
                <a:gd name="connsiteX3" fmla="*/ 16387 w 1040580"/>
                <a:gd name="connsiteY3" fmla="*/ 442451 h 45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580" h="450645">
                  <a:moveTo>
                    <a:pt x="0" y="0"/>
                  </a:moveTo>
                  <a:lnTo>
                    <a:pt x="1040580" y="8193"/>
                  </a:lnTo>
                  <a:lnTo>
                    <a:pt x="1032387" y="450645"/>
                  </a:lnTo>
                  <a:lnTo>
                    <a:pt x="16387" y="442451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8501629" y="1751777"/>
              <a:ext cx="0" cy="45064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268933" y="1751777"/>
              <a:ext cx="0" cy="45064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0"/>
          <p:cNvGrpSpPr/>
          <p:nvPr/>
        </p:nvGrpSpPr>
        <p:grpSpPr>
          <a:xfrm>
            <a:off x="11956963" y="5302194"/>
            <a:ext cx="795464" cy="355925"/>
            <a:chOff x="7660968" y="1751777"/>
            <a:chExt cx="1040580" cy="450645"/>
          </a:xfrm>
        </p:grpSpPr>
        <p:sp>
          <p:nvSpPr>
            <p:cNvPr id="62" name="Freeform 61"/>
            <p:cNvSpPr/>
            <p:nvPr/>
          </p:nvSpPr>
          <p:spPr>
            <a:xfrm>
              <a:off x="7660968" y="1751777"/>
              <a:ext cx="1040580" cy="450645"/>
            </a:xfrm>
            <a:custGeom>
              <a:avLst/>
              <a:gdLst>
                <a:gd name="connsiteX0" fmla="*/ 0 w 1040580"/>
                <a:gd name="connsiteY0" fmla="*/ 0 h 450645"/>
                <a:gd name="connsiteX1" fmla="*/ 1040580 w 1040580"/>
                <a:gd name="connsiteY1" fmla="*/ 8193 h 450645"/>
                <a:gd name="connsiteX2" fmla="*/ 1032387 w 1040580"/>
                <a:gd name="connsiteY2" fmla="*/ 450645 h 450645"/>
                <a:gd name="connsiteX3" fmla="*/ 16387 w 1040580"/>
                <a:gd name="connsiteY3" fmla="*/ 442451 h 45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580" h="450645">
                  <a:moveTo>
                    <a:pt x="0" y="0"/>
                  </a:moveTo>
                  <a:lnTo>
                    <a:pt x="1040580" y="8193"/>
                  </a:lnTo>
                  <a:lnTo>
                    <a:pt x="1032387" y="450645"/>
                  </a:lnTo>
                  <a:lnTo>
                    <a:pt x="16387" y="442451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8501629" y="1751777"/>
              <a:ext cx="0" cy="45064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8268933" y="1751777"/>
              <a:ext cx="0" cy="45064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 rot="16200000">
            <a:off x="10887594" y="5615107"/>
            <a:ext cx="1150024" cy="42428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dirty="0" smtClean="0"/>
              <a:t>Combine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51452" y="4592943"/>
            <a:ext cx="453200" cy="42428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811418" y="3916126"/>
            <a:ext cx="1061414" cy="439674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pPr algn="ctr"/>
            <a:r>
              <a:rPr lang="en-US" sz="2000" dirty="0"/>
              <a:t>Queues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1311" y="7455502"/>
            <a:ext cx="753212" cy="439674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pPr algn="ctr"/>
            <a:r>
              <a:rPr lang="en-US" sz="2000" dirty="0"/>
              <a:t>Data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13145248" y="4960606"/>
            <a:ext cx="670204" cy="4457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3022020" y="4598086"/>
            <a:ext cx="635692" cy="42428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dirty="0" smtClean="0"/>
              <a:t>Out</a:t>
            </a:r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6835458" y="3346132"/>
            <a:ext cx="1611376" cy="3359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ACL Stage</a:t>
            </a:r>
          </a:p>
        </p:txBody>
      </p:sp>
      <p:sp>
        <p:nvSpPr>
          <p:cNvPr id="95" name="Rectangle 94"/>
          <p:cNvSpPr/>
          <p:nvPr/>
        </p:nvSpPr>
        <p:spPr>
          <a:xfrm>
            <a:off x="4592872" y="3354526"/>
            <a:ext cx="1611376" cy="3359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L3 Stage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2381674" y="3346132"/>
            <a:ext cx="1611376" cy="3359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L2 Stage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2385619" y="2650073"/>
            <a:ext cx="1621442" cy="4401054"/>
            <a:chOff x="1467377" y="2226871"/>
            <a:chExt cx="1013401" cy="3667545"/>
          </a:xfrm>
        </p:grpSpPr>
        <p:grpSp>
          <p:nvGrpSpPr>
            <p:cNvPr id="16" name="Group 33"/>
            <p:cNvGrpSpPr/>
            <p:nvPr/>
          </p:nvGrpSpPr>
          <p:grpSpPr>
            <a:xfrm>
              <a:off x="1467377" y="2799541"/>
              <a:ext cx="1013401" cy="3094875"/>
              <a:chOff x="1656349" y="3158022"/>
              <a:chExt cx="1239252" cy="1784595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1656349" y="3158022"/>
                <a:ext cx="1239252" cy="161413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 rot="16200000">
                <a:off x="1951125" y="3814520"/>
                <a:ext cx="1353142" cy="28595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Action: set L2D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855959" y="4757749"/>
                <a:ext cx="695083" cy="184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Stage 1</a:t>
                </a:r>
                <a:endParaRPr lang="en-US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6200000">
                <a:off x="1394124" y="3842457"/>
                <a:ext cx="1254702" cy="29403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L2 Table</a:t>
                </a:r>
                <a:endParaRPr lang="en-US" dirty="0"/>
              </a:p>
            </p:txBody>
          </p:sp>
          <p:sp>
            <p:nvSpPr>
              <p:cNvPr id="61" name="Right Arrow 60"/>
              <p:cNvSpPr/>
              <p:nvPr/>
            </p:nvSpPr>
            <p:spPr>
              <a:xfrm>
                <a:off x="2122659" y="3838088"/>
                <a:ext cx="362059" cy="260523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1524180" y="2226871"/>
              <a:ext cx="921755" cy="564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L2: 128k x 48</a:t>
              </a:r>
            </a:p>
            <a:p>
              <a:r>
                <a:rPr lang="en-US" dirty="0" smtClean="0"/>
                <a:t>Exact match</a:t>
              </a:r>
              <a:endParaRPr lang="en-US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592872" y="2385031"/>
            <a:ext cx="1621442" cy="4713319"/>
            <a:chOff x="2855667" y="1966652"/>
            <a:chExt cx="1013401" cy="3927765"/>
          </a:xfrm>
        </p:grpSpPr>
        <p:grpSp>
          <p:nvGrpSpPr>
            <p:cNvPr id="17" name="Group 75"/>
            <p:cNvGrpSpPr/>
            <p:nvPr/>
          </p:nvGrpSpPr>
          <p:grpSpPr>
            <a:xfrm>
              <a:off x="2855667" y="2769682"/>
              <a:ext cx="1013401" cy="3124735"/>
              <a:chOff x="1656349" y="3140804"/>
              <a:chExt cx="1239252" cy="1801813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1656349" y="3140804"/>
                <a:ext cx="1239252" cy="161413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 rot="16200000">
                <a:off x="1939781" y="3803174"/>
                <a:ext cx="1375833" cy="28595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Action: set L2D,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dec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TTL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855960" y="4757749"/>
                <a:ext cx="695083" cy="184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Stage 2</a:t>
                </a:r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6200000">
                <a:off x="1731568" y="3810478"/>
                <a:ext cx="483548" cy="29403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L3 Table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ight Arrow 55"/>
              <p:cNvSpPr/>
              <p:nvPr/>
            </p:nvSpPr>
            <p:spPr>
              <a:xfrm>
                <a:off x="2122659" y="3838088"/>
                <a:ext cx="362059" cy="260523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2880016" y="1966652"/>
              <a:ext cx="989052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L3: 16k x 32</a:t>
              </a:r>
            </a:p>
            <a:p>
              <a:pPr algn="ctr"/>
              <a:r>
                <a:rPr lang="en-US" dirty="0" smtClean="0"/>
                <a:t>Longest prefix</a:t>
              </a:r>
            </a:p>
            <a:p>
              <a:pPr algn="ctr"/>
              <a:r>
                <a:rPr lang="en-US" dirty="0" smtClean="0"/>
                <a:t>match</a:t>
              </a:r>
              <a:endParaRPr lang="en-US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1824427" y="3193056"/>
            <a:ext cx="343054" cy="44852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508936" y="4722525"/>
            <a:ext cx="892805" cy="42428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en-US" dirty="0" smtClean="0"/>
              <a:t>Parser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8605243" y="3916126"/>
            <a:ext cx="584011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8605243" y="6163586"/>
            <a:ext cx="584011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8605243" y="4715455"/>
            <a:ext cx="584011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8605243" y="5341922"/>
            <a:ext cx="584011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9341745" y="3339200"/>
            <a:ext cx="1611376" cy="33591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en-US" sz="3400" dirty="0" smtClean="0">
                <a:solidFill>
                  <a:schemeClr val="tx1"/>
                </a:solidFill>
              </a:rPr>
              <a:t>…</a:t>
            </a:r>
            <a:endParaRPr lang="en-US" sz="3400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22043" y="2639668"/>
            <a:ext cx="1634855" cy="4463462"/>
            <a:chOff x="6822043" y="2639668"/>
            <a:chExt cx="1634855" cy="4463462"/>
          </a:xfrm>
        </p:grpSpPr>
        <p:sp>
          <p:nvSpPr>
            <p:cNvPr id="82" name="Rectangle 81"/>
            <p:cNvSpPr/>
            <p:nvPr/>
          </p:nvSpPr>
          <p:spPr>
            <a:xfrm>
              <a:off x="6822043" y="3343531"/>
              <a:ext cx="1621441" cy="3359102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828258" y="2639668"/>
              <a:ext cx="1628640" cy="4463462"/>
              <a:chOff x="6828258" y="2639668"/>
              <a:chExt cx="1628640" cy="4463462"/>
            </a:xfrm>
          </p:grpSpPr>
          <p:sp>
            <p:nvSpPr>
              <p:cNvPr id="84" name="TextBox 83"/>
              <p:cNvSpPr txBox="1"/>
              <p:nvPr/>
            </p:nvSpPr>
            <p:spPr>
              <a:xfrm>
                <a:off x="7096629" y="6718409"/>
                <a:ext cx="909449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Stage 3</a:t>
                </a:r>
                <a:endParaRPr lang="en-US" dirty="0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828258" y="2639668"/>
                <a:ext cx="1628640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ACL: 4k</a:t>
                </a:r>
              </a:p>
              <a:p>
                <a:r>
                  <a:rPr lang="en-US" dirty="0" smtClean="0"/>
                  <a:t>Ternary match</a:t>
                </a:r>
                <a:endParaRPr lang="en-US" dirty="0"/>
              </a:p>
            </p:txBody>
          </p:sp>
          <p:sp>
            <p:nvSpPr>
              <p:cNvPr id="83" name="Rectangle 82"/>
              <p:cNvSpPr/>
              <p:nvPr/>
            </p:nvSpPr>
            <p:spPr>
              <a:xfrm rot="16200000">
                <a:off x="6698386" y="4835485"/>
                <a:ext cx="2815970" cy="374146"/>
              </a:xfrm>
              <a:prstGeom prst="rect">
                <a:avLst/>
              </a:prstGeom>
              <a:solidFill>
                <a:srgbClr val="D64B7A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Action: permit/deny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 rot="16200000">
                <a:off x="6551665" y="4830010"/>
                <a:ext cx="1397091" cy="384720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  ACL Table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ight Arrow 85"/>
              <p:cNvSpPr/>
              <p:nvPr/>
            </p:nvSpPr>
            <p:spPr>
              <a:xfrm>
                <a:off x="7445579" y="4774058"/>
                <a:ext cx="473719" cy="542164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9341745" y="2833813"/>
            <a:ext cx="1621442" cy="4259870"/>
            <a:chOff x="4257283" y="2378385"/>
            <a:chExt cx="1013401" cy="3549891"/>
          </a:xfrm>
        </p:grpSpPr>
        <p:grpSp>
          <p:nvGrpSpPr>
            <p:cNvPr id="99" name="Group 75"/>
            <p:cNvGrpSpPr/>
            <p:nvPr/>
          </p:nvGrpSpPr>
          <p:grpSpPr>
            <a:xfrm>
              <a:off x="4257283" y="2799537"/>
              <a:ext cx="1013401" cy="3128739"/>
              <a:chOff x="1656348" y="3158022"/>
              <a:chExt cx="1239252" cy="1804123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1656348" y="3158022"/>
                <a:ext cx="1239252" cy="161413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 rot="16200000">
                <a:off x="1951125" y="3814520"/>
                <a:ext cx="1353142" cy="28595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Action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855960" y="4777277"/>
                <a:ext cx="789468" cy="184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Stage 16</a:t>
                </a:r>
                <a:endParaRPr lang="en-US" dirty="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 rot="16200000">
                <a:off x="1637672" y="3826245"/>
                <a:ext cx="671336" cy="29403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Match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Right Arrow 104"/>
              <p:cNvSpPr/>
              <p:nvPr/>
            </p:nvSpPr>
            <p:spPr>
              <a:xfrm>
                <a:off x="2122659" y="3838088"/>
                <a:ext cx="362059" cy="260523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4597818" y="2378385"/>
              <a:ext cx="345034" cy="320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Etc.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11263" y="4846719"/>
            <a:ext cx="2484274" cy="342378"/>
            <a:chOff x="67733" y="2429894"/>
            <a:chExt cx="1888067" cy="440306"/>
          </a:xfrm>
          <a:solidFill>
            <a:srgbClr val="953735"/>
          </a:solidFill>
        </p:grpSpPr>
        <p:sp>
          <p:nvSpPr>
            <p:cNvPr id="5" name="Rectangle 4"/>
            <p:cNvSpPr/>
            <p:nvPr/>
          </p:nvSpPr>
          <p:spPr>
            <a:xfrm>
              <a:off x="67733" y="2429894"/>
              <a:ext cx="1041400" cy="44030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/>
                <a:t>Data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109133" y="2429894"/>
              <a:ext cx="846667" cy="44030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/>
                <a:t>Header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 rot="16200000">
            <a:off x="190510" y="4822908"/>
            <a:ext cx="1397090" cy="4242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 rot="16200000">
            <a:off x="189940" y="6946743"/>
            <a:ext cx="1397090" cy="42428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en-US" dirty="0" smtClean="0"/>
              <a:t>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04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2908E-7 -1.84185E-6 L 0.71796 0.0071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98" y="3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2908E-7 -3.91514E-6 L 0.71807 -0.0021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9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5" grpId="0" animBg="1"/>
      <p:bldP spid="96" grpId="0" animBg="1"/>
      <p:bldP spid="110" grpId="0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1"/>
          <p:cNvSpPr>
            <a:spLocks noGrp="1"/>
          </p:cNvSpPr>
          <p:nvPr>
            <p:ph type="title"/>
          </p:nvPr>
        </p:nvSpPr>
        <p:spPr>
          <a:xfrm>
            <a:off x="731520" y="-184785"/>
            <a:ext cx="13167360" cy="1371601"/>
          </a:xfrm>
        </p:spPr>
        <p:txBody>
          <a:bodyPr/>
          <a:lstStyle/>
          <a:p>
            <a:pPr eaLnBrk="1" hangingPunct="1"/>
            <a:r>
              <a:rPr lang="en-US" sz="5700" dirty="0" smtClean="0">
                <a:latin typeface="Calibri" charset="0"/>
              </a:rPr>
              <a:t>Network Function Virtualization (NFV)</a:t>
            </a:r>
            <a:endParaRPr lang="en-US" sz="5700" dirty="0">
              <a:latin typeface="Calibri" charset="0"/>
            </a:endParaRPr>
          </a:p>
        </p:txBody>
      </p:sp>
      <p:cxnSp>
        <p:nvCxnSpPr>
          <p:cNvPr id="44" name="Straight Connector 43"/>
          <p:cNvCxnSpPr>
            <a:stCxn id="34" idx="0"/>
            <a:endCxn id="51" idx="3"/>
          </p:cNvCxnSpPr>
          <p:nvPr/>
        </p:nvCxnSpPr>
        <p:spPr bwMode="auto">
          <a:xfrm flipV="1">
            <a:off x="2993391" y="5324049"/>
            <a:ext cx="2721650" cy="174767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6423662" y="5465657"/>
            <a:ext cx="1770379" cy="88582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6563361" y="6951557"/>
            <a:ext cx="2057400" cy="89154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2800126" y="7204153"/>
            <a:ext cx="2505936" cy="63894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9215121" y="6058113"/>
            <a:ext cx="1917701" cy="5962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075181" y="672105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5003801" y="7324937"/>
            <a:ext cx="1836421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7703821" y="63190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66" name="Straight Connector 65"/>
          <p:cNvCxnSpPr>
            <a:endCxn id="62" idx="3"/>
          </p:cNvCxnSpPr>
          <p:nvPr/>
        </p:nvCxnSpPr>
        <p:spPr bwMode="auto">
          <a:xfrm flipH="1" flipV="1">
            <a:off x="4463403" y="4261828"/>
            <a:ext cx="918209" cy="106222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endCxn id="63" idx="3"/>
          </p:cNvCxnSpPr>
          <p:nvPr/>
        </p:nvCxnSpPr>
        <p:spPr bwMode="auto">
          <a:xfrm flipV="1">
            <a:off x="6162360" y="4261828"/>
            <a:ext cx="1173597" cy="88102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 bwMode="auto">
          <a:xfrm flipH="1" flipV="1">
            <a:off x="10128339" y="4080965"/>
            <a:ext cx="1145452" cy="150954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4798061" y="500274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10355581" y="54046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>
            <a:endCxn id="62" idx="0"/>
          </p:cNvCxnSpPr>
          <p:nvPr/>
        </p:nvCxnSpPr>
        <p:spPr bwMode="auto">
          <a:xfrm flipH="1">
            <a:off x="4463403" y="2592246"/>
            <a:ext cx="3478964" cy="121633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63" idx="0"/>
          </p:cNvCxnSpPr>
          <p:nvPr/>
        </p:nvCxnSpPr>
        <p:spPr bwMode="auto">
          <a:xfrm flipH="1">
            <a:off x="7335957" y="2592246"/>
            <a:ext cx="1001966" cy="121633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 bwMode="auto">
          <a:xfrm>
            <a:off x="8847983" y="2717173"/>
            <a:ext cx="1360528" cy="97859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AutoShape 7"/>
          <p:cNvSpPr>
            <a:spLocks noChangeArrowheads="1"/>
          </p:cNvSpPr>
          <p:nvPr/>
        </p:nvSpPr>
        <p:spPr bwMode="auto">
          <a:xfrm>
            <a:off x="3545193" y="345791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 smtClean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r>
              <a:rPr lang="en-US" sz="2400" dirty="0" err="1" smtClean="0">
                <a:solidFill>
                  <a:schemeClr val="bg1"/>
                </a:solidFill>
                <a:ea typeface="+mn-ea"/>
                <a:cs typeface="+mn-cs"/>
              </a:rPr>
              <a:t>Middle</a:t>
            </a:r>
            <a:r>
              <a:rPr lang="en-US" sz="2400" dirty="0" err="1" smtClean="0">
                <a:solidFill>
                  <a:schemeClr val="bg1"/>
                </a:solidFill>
              </a:rPr>
              <a:t>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63" name="AutoShape 7"/>
          <p:cNvSpPr>
            <a:spLocks noChangeArrowheads="1"/>
          </p:cNvSpPr>
          <p:nvPr/>
        </p:nvSpPr>
        <p:spPr bwMode="auto">
          <a:xfrm>
            <a:off x="6417747" y="345791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 smtClean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r>
              <a:rPr lang="en-US" sz="2400" dirty="0" err="1" smtClean="0">
                <a:solidFill>
                  <a:schemeClr val="bg1"/>
                </a:solidFill>
                <a:ea typeface="+mn-ea"/>
                <a:cs typeface="+mn-cs"/>
              </a:rPr>
              <a:t>Middle</a:t>
            </a:r>
            <a:r>
              <a:rPr lang="en-US" sz="2400" dirty="0" err="1" smtClean="0">
                <a:solidFill>
                  <a:schemeClr val="bg1"/>
                </a:solidFill>
              </a:rPr>
              <a:t>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9290301" y="345791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 smtClean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r>
              <a:rPr lang="en-US" sz="2400" dirty="0" err="1" smtClean="0">
                <a:solidFill>
                  <a:schemeClr val="bg1"/>
                </a:solidFill>
                <a:ea typeface="+mn-ea"/>
                <a:cs typeface="+mn-cs"/>
              </a:rPr>
              <a:t>Middle</a:t>
            </a:r>
            <a:r>
              <a:rPr lang="en-US" sz="2400" dirty="0" err="1" smtClean="0">
                <a:solidFill>
                  <a:schemeClr val="bg1"/>
                </a:solidFill>
              </a:rPr>
              <a:t>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7552809" y="207359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400" dirty="0" err="1" smtClean="0">
                <a:solidFill>
                  <a:schemeClr val="bg1"/>
                </a:solidFill>
                <a:ea typeface="+mn-ea"/>
                <a:cs typeface="+mn-cs"/>
              </a:rPr>
              <a:t>Middlebox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9215121" y="1665700"/>
            <a:ext cx="1475324" cy="499710"/>
          </a:xfrm>
          <a:prstGeom prst="straightConnector1">
            <a:avLst/>
          </a:prstGeom>
          <a:ln w="38100" cmpd="sng"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648809" y="1405016"/>
            <a:ext cx="2028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Public Internet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92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Forwarding Speeds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2745371"/>
              </p:ext>
            </p:extLst>
          </p:nvPr>
        </p:nvGraphicFramePr>
        <p:xfrm>
          <a:off x="731520" y="1920240"/>
          <a:ext cx="13898880" cy="5431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40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895" y="4178759"/>
            <a:ext cx="1215802" cy="947499"/>
          </a:xfrm>
          <a:prstGeom prst="rect">
            <a:avLst/>
          </a:prstGeom>
          <a:noFill/>
        </p:spPr>
        <p:txBody>
          <a:bodyPr wrap="none" lIns="130615" tIns="65308" rIns="130615" bIns="65308" rtlCol="0">
            <a:spAutoFit/>
          </a:bodyPr>
          <a:lstStyle/>
          <a:p>
            <a:r>
              <a:rPr lang="en-US" sz="3400" dirty="0"/>
              <a:t>Gb/s</a:t>
            </a:r>
          </a:p>
          <a:p>
            <a:r>
              <a:rPr lang="en-US" dirty="0" smtClean="0"/>
              <a:t>(per chip)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3656023" y="3183417"/>
            <a:ext cx="847378" cy="785390"/>
          </a:xfrm>
          <a:prstGeom prst="rect">
            <a:avLst/>
          </a:prstGeom>
          <a:solidFill>
            <a:schemeClr val="bg1"/>
          </a:solidFill>
          <a:ln w="1270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9556251" y="2034650"/>
            <a:ext cx="1674699" cy="1270178"/>
            <a:chOff x="9556251" y="2034650"/>
            <a:chExt cx="1674699" cy="1270178"/>
          </a:xfrm>
        </p:grpSpPr>
        <p:sp>
          <p:nvSpPr>
            <p:cNvPr id="17" name="TextBox 16"/>
            <p:cNvSpPr txBox="1"/>
            <p:nvPr/>
          </p:nvSpPr>
          <p:spPr>
            <a:xfrm>
              <a:off x="9556251" y="2034650"/>
              <a:ext cx="1674699" cy="685889"/>
            </a:xfrm>
            <a:prstGeom prst="rect">
              <a:avLst/>
            </a:prstGeom>
            <a:noFill/>
          </p:spPr>
          <p:txBody>
            <a:bodyPr wrap="none" lIns="130615" tIns="65308" rIns="130615" bIns="65308" rtlCol="0"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3.2Tb/s</a:t>
              </a:r>
            </a:p>
          </p:txBody>
        </p:sp>
        <p:cxnSp>
          <p:nvCxnSpPr>
            <p:cNvPr id="13" name="Straight Arrow Connector 12"/>
            <p:cNvCxnSpPr>
              <a:stCxn id="17" idx="2"/>
            </p:cNvCxnSpPr>
            <p:nvPr/>
          </p:nvCxnSpPr>
          <p:spPr>
            <a:xfrm>
              <a:off x="10393601" y="2720539"/>
              <a:ext cx="0" cy="5842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5043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Forwarding Speeds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8459921"/>
              </p:ext>
            </p:extLst>
          </p:nvPr>
        </p:nvGraphicFramePr>
        <p:xfrm>
          <a:off x="731520" y="1920240"/>
          <a:ext cx="13898880" cy="5431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41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0370272" y="3365240"/>
            <a:ext cx="1056270" cy="1098512"/>
            <a:chOff x="6028983" y="2804365"/>
            <a:chExt cx="660169" cy="915427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6028983" y="2804365"/>
              <a:ext cx="0" cy="91542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36730" y="2942662"/>
              <a:ext cx="652422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dirty="0"/>
                <a:t>50x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3895" y="4178759"/>
            <a:ext cx="1215802" cy="947499"/>
          </a:xfrm>
          <a:prstGeom prst="rect">
            <a:avLst/>
          </a:prstGeom>
          <a:noFill/>
        </p:spPr>
        <p:txBody>
          <a:bodyPr wrap="none" lIns="130615" tIns="65308" rIns="130615" bIns="65308" rtlCol="0">
            <a:spAutoFit/>
          </a:bodyPr>
          <a:lstStyle/>
          <a:p>
            <a:r>
              <a:rPr lang="en-US" sz="3400" dirty="0"/>
              <a:t>Gb/s</a:t>
            </a:r>
          </a:p>
          <a:p>
            <a:r>
              <a:rPr lang="en-US" dirty="0" smtClean="0"/>
              <a:t>(per chip)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9556251" y="2034650"/>
            <a:ext cx="1674699" cy="1270178"/>
            <a:chOff x="9556251" y="2034650"/>
            <a:chExt cx="1674699" cy="1270178"/>
          </a:xfrm>
        </p:grpSpPr>
        <p:sp>
          <p:nvSpPr>
            <p:cNvPr id="20" name="TextBox 19"/>
            <p:cNvSpPr txBox="1"/>
            <p:nvPr/>
          </p:nvSpPr>
          <p:spPr>
            <a:xfrm>
              <a:off x="9556251" y="2034650"/>
              <a:ext cx="1674699" cy="685889"/>
            </a:xfrm>
            <a:prstGeom prst="rect">
              <a:avLst/>
            </a:prstGeom>
            <a:noFill/>
          </p:spPr>
          <p:txBody>
            <a:bodyPr wrap="none" lIns="130615" tIns="65308" rIns="130615" bIns="65308" rtlCol="0"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3.2Tb/s</a:t>
              </a:r>
            </a:p>
          </p:txBody>
        </p:sp>
        <p:cxnSp>
          <p:nvCxnSpPr>
            <p:cNvPr id="21" name="Straight Arrow Connector 20"/>
            <p:cNvCxnSpPr>
              <a:stCxn id="20" idx="2"/>
            </p:cNvCxnSpPr>
            <p:nvPr/>
          </p:nvCxnSpPr>
          <p:spPr>
            <a:xfrm>
              <a:off x="10393601" y="2720539"/>
              <a:ext cx="0" cy="5842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533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the difference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/>
              <a:t>Packet processing is inherently parallel</a:t>
            </a:r>
          </a:p>
          <a:p>
            <a:pPr lvl="1"/>
            <a:r>
              <a:rPr lang="en-US" dirty="0" smtClean="0"/>
              <a:t>Packets from different interfaces </a:t>
            </a:r>
            <a:r>
              <a:rPr lang="en-US" dirty="0" smtClean="0"/>
              <a:t>can be processed </a:t>
            </a:r>
            <a:r>
              <a:rPr lang="en-US" dirty="0" smtClean="0"/>
              <a:t>at same time</a:t>
            </a:r>
          </a:p>
          <a:p>
            <a:pPr lvl="1"/>
            <a:r>
              <a:rPr lang="en-US" dirty="0" smtClean="0"/>
              <a:t>Deep </a:t>
            </a:r>
            <a:r>
              <a:rPr lang="en-US" dirty="0" smtClean="0"/>
              <a:t>pipelines</a:t>
            </a:r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3600" dirty="0" smtClean="0"/>
              <a:t>Switching chips are dominated by I/O</a:t>
            </a:r>
          </a:p>
          <a:p>
            <a:pPr lvl="1"/>
            <a:r>
              <a:rPr lang="en-US" dirty="0" smtClean="0"/>
              <a:t>3.2Tb/s = 128 x 25Gb/s serial I/O</a:t>
            </a:r>
          </a:p>
        </p:txBody>
      </p:sp>
    </p:spTree>
    <p:extLst>
      <p:ext uri="{BB962C8B-B14F-4D97-AF65-F5344CB8AC3E}">
        <p14:creationId xmlns:p14="http://schemas.microsoft.com/office/powerpoint/2010/main" val="236963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 chips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92050" y="2139375"/>
            <a:ext cx="5843981" cy="531441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70002" y="5348892"/>
            <a:ext cx="2665130" cy="13719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79272" y="2929375"/>
            <a:ext cx="4069536" cy="2419517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Memory</a:t>
            </a:r>
          </a:p>
          <a:p>
            <a:pPr algn="ctr"/>
            <a:r>
              <a:rPr lang="en-US" dirty="0" smtClean="0"/>
              <a:t>(match tables and packet buffers)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944402" y="5348892"/>
            <a:ext cx="1404406" cy="13719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58672" y="2102295"/>
            <a:ext cx="2600692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Lots of Serial I/O</a:t>
            </a:r>
          </a:p>
          <a:p>
            <a:pPr algn="ctr"/>
            <a:r>
              <a:rPr lang="en-US" dirty="0" smtClean="0"/>
              <a:t>(10Gb/s or 25Gb/s)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21592" y="5536338"/>
            <a:ext cx="1844932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Wires</a:t>
            </a:r>
          </a:p>
          <a:p>
            <a:pPr algn="ctr"/>
            <a:r>
              <a:rPr lang="en-US" dirty="0" smtClean="0"/>
              <a:t>(pipeline busses)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58202" y="5551728"/>
            <a:ext cx="140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Logic</a:t>
            </a:r>
          </a:p>
          <a:p>
            <a:pPr algn="ctr"/>
            <a:r>
              <a:rPr lang="en-US" sz="1400" dirty="0" smtClean="0"/>
              <a:t>(everything else)</a:t>
            </a:r>
          </a:p>
        </p:txBody>
      </p:sp>
    </p:spTree>
    <p:extLst>
      <p:ext uri="{BB962C8B-B14F-4D97-AF65-F5344CB8AC3E}">
        <p14:creationId xmlns:p14="http://schemas.microsoft.com/office/powerpoint/2010/main" val="74499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Problems: </a:t>
            </a:r>
            <a:r>
              <a:rPr lang="en-US" dirty="0" smtClean="0"/>
              <a:t>Fixed function switching chips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528" y="1941155"/>
            <a:ext cx="13167360" cy="6440235"/>
          </a:xfrm>
        </p:spPr>
        <p:txBody>
          <a:bodyPr>
            <a:normAutofit/>
          </a:bodyPr>
          <a:lstStyle/>
          <a:p>
            <a:pPr marL="574675" indent="-574675">
              <a:buFont typeface="+mj-lt"/>
              <a:buAutoNum type="arabicPeriod"/>
            </a:pPr>
            <a:r>
              <a:rPr lang="en-US" sz="4400" dirty="0" smtClean="0"/>
              <a:t>Slow </a:t>
            </a:r>
            <a:r>
              <a:rPr lang="en-US" sz="4400" dirty="0" smtClean="0"/>
              <a:t>innovation</a:t>
            </a:r>
            <a:br>
              <a:rPr lang="en-US" sz="4400" dirty="0" smtClean="0"/>
            </a:br>
            <a:r>
              <a:rPr lang="en-US" sz="3600" dirty="0" smtClean="0"/>
              <a:t>Several </a:t>
            </a:r>
            <a:r>
              <a:rPr lang="en-US" sz="3600" dirty="0" smtClean="0"/>
              <a:t>years to add a new feature or </a:t>
            </a:r>
            <a:r>
              <a:rPr lang="en-US" sz="3600" dirty="0" smtClean="0"/>
              <a:t>protocol</a:t>
            </a:r>
            <a:endParaRPr lang="en-US" sz="3600" dirty="0" smtClean="0"/>
          </a:p>
          <a:p>
            <a:pPr marL="574675" indent="-574675">
              <a:buFont typeface="+mj-lt"/>
              <a:buAutoNum type="arabicPeriod"/>
            </a:pPr>
            <a:r>
              <a:rPr lang="en-US" sz="4400" dirty="0" smtClean="0"/>
              <a:t>Inefficient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Match </a:t>
            </a:r>
            <a:r>
              <a:rPr lang="en-US" sz="3600" dirty="0" smtClean="0"/>
              <a:t>tables hard-wired to specific </a:t>
            </a:r>
            <a:r>
              <a:rPr lang="en-US" sz="3600" dirty="0" smtClean="0"/>
              <a:t>purpose</a:t>
            </a:r>
            <a:endParaRPr lang="en-US" sz="3600" dirty="0" smtClean="0"/>
          </a:p>
          <a:p>
            <a:pPr marL="574675" indent="-574675">
              <a:buFont typeface="+mj-lt"/>
              <a:buAutoNum type="arabicPeriod"/>
            </a:pPr>
            <a:r>
              <a:rPr lang="en-US" sz="4400" dirty="0" smtClean="0"/>
              <a:t>Complicated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Switch </a:t>
            </a:r>
            <a:r>
              <a:rPr lang="en-US" sz="3600" dirty="0" smtClean="0"/>
              <a:t>implements superset of all </a:t>
            </a:r>
            <a:r>
              <a:rPr lang="en-US" sz="3600" dirty="0" smtClean="0"/>
              <a:t>features</a:t>
            </a:r>
            <a:endParaRPr lang="en-US" sz="3600" dirty="0" smtClean="0"/>
          </a:p>
          <a:p>
            <a:pPr marL="574675" indent="-574675">
              <a:buFont typeface="+mj-lt"/>
              <a:buAutoNum type="arabicPeriod"/>
            </a:pPr>
            <a:r>
              <a:rPr lang="en-US" sz="4400" dirty="0" smtClean="0"/>
              <a:t>Leads to bottom-up </a:t>
            </a:r>
            <a:r>
              <a:rPr lang="en-US" sz="4400" dirty="0" smtClean="0"/>
              <a:t>design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Frustrating </a:t>
            </a:r>
            <a:r>
              <a:rPr lang="en-US" sz="3600" dirty="0" smtClean="0"/>
              <a:t>for programmers</a:t>
            </a:r>
          </a:p>
          <a:p>
            <a:pPr marL="574675" indent="-574675">
              <a:buFont typeface="+mj-lt"/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5910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own Arrow 38"/>
          <p:cNvSpPr/>
          <p:nvPr/>
        </p:nvSpPr>
        <p:spPr>
          <a:xfrm>
            <a:off x="8443385" y="1752263"/>
            <a:ext cx="462856" cy="708592"/>
          </a:xfrm>
          <a:prstGeom prst="downArrow">
            <a:avLst>
              <a:gd name="adj1" fmla="val 50000"/>
              <a:gd name="adj2" fmla="val 4376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72020" y="4261317"/>
            <a:ext cx="4814842" cy="1431159"/>
          </a:xfrm>
          <a:prstGeom prst="rect">
            <a:avLst/>
          </a:prstGeom>
          <a:noFill/>
        </p:spPr>
        <p:txBody>
          <a:bodyPr wrap="none" lIns="91435" tIns="45719" rIns="91435" bIns="45719" rtlCol="0">
            <a:spAutoFit/>
          </a:bodyPr>
          <a:lstStyle/>
          <a:p>
            <a:pPr algn="ctr"/>
            <a:r>
              <a:rPr lang="en-US" sz="2900" dirty="0"/>
              <a:t>“This is how I process packets”</a:t>
            </a:r>
          </a:p>
          <a:p>
            <a:pPr algn="ctr"/>
            <a:r>
              <a:rPr lang="en-US" sz="2900" dirty="0"/>
              <a:t>(Datasheet)</a:t>
            </a:r>
          </a:p>
          <a:p>
            <a:pPr algn="ctr"/>
            <a:endParaRPr lang="en-US" sz="2900" dirty="0"/>
          </a:p>
        </p:txBody>
      </p:sp>
      <p:sp>
        <p:nvSpPr>
          <p:cNvPr id="16" name="TextBox 15"/>
          <p:cNvSpPr txBox="1"/>
          <p:nvPr/>
        </p:nvSpPr>
        <p:spPr>
          <a:xfrm>
            <a:off x="7644610" y="6744949"/>
            <a:ext cx="2106901" cy="384719"/>
          </a:xfrm>
          <a:prstGeom prst="rect">
            <a:avLst/>
          </a:prstGeom>
          <a:noFill/>
        </p:spPr>
        <p:txBody>
          <a:bodyPr wrap="none" lIns="91435" tIns="45719" rIns="91435" bIns="45719" rtlCol="0">
            <a:spAutoFit/>
          </a:bodyPr>
          <a:lstStyle/>
          <a:p>
            <a:r>
              <a:rPr lang="en-US" dirty="0" smtClean="0"/>
              <a:t>Fixed-function ASIC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147" y="5186479"/>
            <a:ext cx="3007360" cy="1432560"/>
          </a:xfrm>
          <a:prstGeom prst="rect">
            <a:avLst/>
          </a:prstGeom>
        </p:spPr>
      </p:pic>
      <p:sp>
        <p:nvSpPr>
          <p:cNvPr id="40" name="Down Arrow 39"/>
          <p:cNvSpPr/>
          <p:nvPr/>
        </p:nvSpPr>
        <p:spPr>
          <a:xfrm>
            <a:off x="8443385" y="3206473"/>
            <a:ext cx="462856" cy="1984370"/>
          </a:xfrm>
          <a:prstGeom prst="downArrow">
            <a:avLst>
              <a:gd name="adj1" fmla="val 50000"/>
              <a:gd name="adj2" fmla="val 4376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556142" y="2460851"/>
            <a:ext cx="4206952" cy="745622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900" dirty="0">
                <a:solidFill>
                  <a:schemeClr val="tx1"/>
                </a:solidFill>
              </a:rPr>
              <a:t>Run-time API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56142" y="229034"/>
            <a:ext cx="4206952" cy="1523229"/>
          </a:xfrm>
          <a:prstGeom prst="roundRect">
            <a:avLst/>
          </a:prstGeom>
          <a:solidFill>
            <a:srgbClr val="0000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Switch OS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611228" y="1484122"/>
            <a:ext cx="30605" cy="3962754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65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Defined Everything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30123" y="2321596"/>
            <a:ext cx="2691520" cy="4522259"/>
            <a:chOff x="1030123" y="2321596"/>
            <a:chExt cx="2691520" cy="4522259"/>
          </a:xfrm>
        </p:grpSpPr>
        <p:sp>
          <p:nvSpPr>
            <p:cNvPr id="6" name="Rounded Rectangle 5"/>
            <p:cNvSpPr/>
            <p:nvPr/>
          </p:nvSpPr>
          <p:spPr>
            <a:xfrm>
              <a:off x="1030123" y="3175556"/>
              <a:ext cx="2691520" cy="653027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</a:rPr>
                <a:t>App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>
              <a:off x="2375883" y="3828583"/>
              <a:ext cx="0" cy="115015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9818" y="5078602"/>
              <a:ext cx="1212130" cy="104318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023262" y="6382190"/>
              <a:ext cx="7052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CPU</a:t>
              </a:r>
              <a:endParaRPr lang="en-US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63827" y="2321596"/>
              <a:ext cx="202411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Computers</a:t>
              </a:r>
              <a:endParaRPr lang="en-US" sz="3200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030123" y="3830532"/>
              <a:ext cx="2691520" cy="614064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</a:rPr>
                <a:t>Compiler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98771" y="2321596"/>
            <a:ext cx="2691520" cy="4519654"/>
            <a:chOff x="4498771" y="2321596"/>
            <a:chExt cx="2691520" cy="451965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844531" y="4018863"/>
              <a:ext cx="0" cy="95987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08" b="96415" l="1000" r="96778">
                          <a14:foregroundMark x1="29778" y1="34340" x2="29778" y2="34340"/>
                          <a14:foregroundMark x1="25111" y1="49623" x2="25111" y2="49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90819" y="4972817"/>
              <a:ext cx="1929921" cy="113650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76882" y="6379585"/>
              <a:ext cx="7352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GPU</a:t>
              </a:r>
              <a:endParaRPr lang="en-US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19942" y="2321596"/>
              <a:ext cx="164259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Graphics</a:t>
              </a:r>
              <a:endParaRPr lang="en-US" sz="3200" dirty="0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498771" y="3175556"/>
              <a:ext cx="2691520" cy="653027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</a:rPr>
                <a:t>App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4498771" y="3830532"/>
              <a:ext cx="2691520" cy="614064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</a:rPr>
                <a:t>Compiler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902529" y="1829154"/>
            <a:ext cx="2691520" cy="5010101"/>
            <a:chOff x="7902529" y="1829154"/>
            <a:chExt cx="2691520" cy="5010101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9235341" y="4018863"/>
              <a:ext cx="0" cy="95987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482" l="0" r="100000">
                          <a14:foregroundMark x1="13534" y1="46114" x2="13534" y2="461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37963" y="4978737"/>
              <a:ext cx="1194756" cy="86687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898124" y="6377590"/>
              <a:ext cx="6744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DSP</a:t>
              </a:r>
              <a:endParaRPr lang="en-US" sz="2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36107" y="1829154"/>
              <a:ext cx="240562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Cellular </a:t>
              </a:r>
              <a:br>
                <a:rPr lang="en-US" sz="3200" dirty="0" smtClean="0"/>
              </a:br>
              <a:r>
                <a:rPr lang="en-US" sz="3200" dirty="0" smtClean="0"/>
                <a:t>Base Stations</a:t>
              </a:r>
              <a:endParaRPr lang="en-US" sz="3200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7902529" y="3175556"/>
              <a:ext cx="2691520" cy="653027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</a:rPr>
                <a:t>App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902529" y="3830532"/>
              <a:ext cx="2691520" cy="614064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</a:rPr>
                <a:t>Compiler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213587" y="1829154"/>
            <a:ext cx="2691520" cy="3803267"/>
            <a:chOff x="11213587" y="1829154"/>
            <a:chExt cx="2691520" cy="3803267"/>
          </a:xfrm>
        </p:grpSpPr>
        <p:sp>
          <p:nvSpPr>
            <p:cNvPr id="30" name="TextBox 29"/>
            <p:cNvSpPr txBox="1"/>
            <p:nvPr/>
          </p:nvSpPr>
          <p:spPr>
            <a:xfrm>
              <a:off x="11661165" y="1829154"/>
              <a:ext cx="179107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3200" dirty="0" smtClean="0"/>
            </a:p>
            <a:p>
              <a:pPr algn="ctr"/>
              <a:r>
                <a:rPr lang="en-US" sz="3200" dirty="0" smtClean="0"/>
                <a:t>Networks</a:t>
              </a:r>
              <a:endParaRPr lang="en-US" sz="3200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1213587" y="3175556"/>
              <a:ext cx="2691520" cy="2456865"/>
              <a:chOff x="11213587" y="3175556"/>
              <a:chExt cx="2691520" cy="2456865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>
                <a:off x="12553120" y="3978852"/>
                <a:ext cx="0" cy="959874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12402747" y="4986090"/>
                <a:ext cx="3985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?</a:t>
                </a:r>
                <a:endParaRPr lang="en-US" sz="3600" dirty="0"/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11213587" y="3175556"/>
                <a:ext cx="2691520" cy="653027"/>
              </a:xfrm>
              <a:prstGeom prst="roundRect">
                <a:avLst/>
              </a:prstGeom>
              <a:solidFill>
                <a:schemeClr val="bg1"/>
              </a:solidFill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FFFFFF"/>
                    </a:solidFill>
                  </a:rPr>
                  <a:t>App</a:t>
                </a:r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11213587" y="3830532"/>
                <a:ext cx="2691520" cy="614064"/>
              </a:xfrm>
              <a:prstGeom prst="roundRect">
                <a:avLst/>
              </a:prstGeom>
              <a:solidFill>
                <a:schemeClr val="bg1"/>
              </a:solidFill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FFFFFF"/>
                    </a:solidFill>
                  </a:rPr>
                  <a:t>Compiler</a:t>
                </a:r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6601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0234" y="3943351"/>
            <a:ext cx="14073497" cy="412242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50776" y="4517082"/>
            <a:ext cx="12299811" cy="3219580"/>
          </a:xfrm>
          <a:prstGeom prst="rect">
            <a:avLst/>
          </a:prstGeom>
          <a:noFill/>
          <a:ln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566900"/>
            <a:endParaRPr lang="en-US" sz="2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51" name="Group 350"/>
          <p:cNvGrpSpPr/>
          <p:nvPr/>
        </p:nvGrpSpPr>
        <p:grpSpPr>
          <a:xfrm>
            <a:off x="432958" y="5224228"/>
            <a:ext cx="717818" cy="1828800"/>
            <a:chOff x="736030" y="5224227"/>
            <a:chExt cx="717818" cy="182880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736030" y="52242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36030" y="53766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36030" y="55290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36030" y="56814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36030" y="58338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36030" y="59862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36030" y="61386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36030" y="62910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36030" y="64434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36030" y="65958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36030" y="67482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36030" y="69006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36030" y="70530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1"/>
          <p:cNvSpPr/>
          <p:nvPr/>
        </p:nvSpPr>
        <p:spPr>
          <a:xfrm>
            <a:off x="1454797" y="4925138"/>
            <a:ext cx="2214266" cy="2467793"/>
          </a:xfrm>
          <a:prstGeom prst="roundRect">
            <a:avLst/>
          </a:prstGeom>
          <a:noFill/>
          <a:ln>
            <a:solidFill>
              <a:srgbClr val="00000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6992" tIns="63496" rIns="126992" bIns="63496" rtlCol="0" anchor="ctr"/>
          <a:lstStyle/>
          <a:p>
            <a:pPr algn="ctr" defTabSz="566900"/>
            <a:endParaRPr lang="en-US" sz="2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53" name="Group 352"/>
          <p:cNvGrpSpPr/>
          <p:nvPr/>
        </p:nvGrpSpPr>
        <p:grpSpPr>
          <a:xfrm>
            <a:off x="3912579" y="4637252"/>
            <a:ext cx="4313638" cy="2755680"/>
            <a:chOff x="3912580" y="4637251"/>
            <a:chExt cx="4313638" cy="2755680"/>
          </a:xfrm>
        </p:grpSpPr>
        <p:grpSp>
          <p:nvGrpSpPr>
            <p:cNvPr id="147" name="Group 146"/>
            <p:cNvGrpSpPr/>
            <p:nvPr/>
          </p:nvGrpSpPr>
          <p:grpSpPr>
            <a:xfrm>
              <a:off x="4086925" y="5244116"/>
              <a:ext cx="981004" cy="1829837"/>
              <a:chOff x="5824031" y="5258222"/>
              <a:chExt cx="981004" cy="1829837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3" name="Trapezoid 10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04" name="Straight Connector 103"/>
                <p:cNvCxnSpPr>
                  <a:stCxn id="102" idx="3"/>
                  <a:endCxn id="10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Group 104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106" name="Rectangle 105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7" name="Trapezoid 106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08" name="Straight Connector 107"/>
                <p:cNvCxnSpPr>
                  <a:stCxn id="106" idx="3"/>
                  <a:endCxn id="107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1" name="Trapezoid 110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12" name="Straight Connector 111"/>
                <p:cNvCxnSpPr>
                  <a:stCxn id="110" idx="3"/>
                  <a:endCxn id="111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114" name="Rectangle 113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5" name="Trapezoid 114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16" name="Straight Connector 115"/>
                <p:cNvCxnSpPr>
                  <a:stCxn id="114" idx="3"/>
                  <a:endCxn id="115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" name="Group 116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118" name="Rectangle 11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9" name="Trapezoid 11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20" name="Straight Connector 119"/>
                <p:cNvCxnSpPr>
                  <a:stCxn id="118" idx="3"/>
                  <a:endCxn id="11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3" name="Trapezoid 12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24" name="Straight Connector 123"/>
                <p:cNvCxnSpPr>
                  <a:stCxn id="122" idx="3"/>
                  <a:endCxn id="12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6" name="Rounded Rectangle 145"/>
            <p:cNvSpPr/>
            <p:nvPr/>
          </p:nvSpPr>
          <p:spPr>
            <a:xfrm>
              <a:off x="3912580" y="4925137"/>
              <a:ext cx="4313638" cy="2467794"/>
            </a:xfrm>
            <a:prstGeom prst="roundRect">
              <a:avLst/>
            </a:prstGeom>
            <a:noFill/>
            <a:ln>
              <a:solidFill>
                <a:srgbClr val="00000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27694" y="4637251"/>
              <a:ext cx="2562383" cy="4154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100" dirty="0">
                  <a:solidFill>
                    <a:prstClr val="black"/>
                  </a:solidFill>
                  <a:latin typeface="Calibri"/>
                </a:rPr>
                <a:t>Ingress </a:t>
              </a:r>
              <a:r>
                <a:rPr lang="en-US" sz="2100" dirty="0" err="1">
                  <a:solidFill>
                    <a:prstClr val="black"/>
                  </a:solidFill>
                  <a:latin typeface="Calibri"/>
                </a:rPr>
                <a:t>Match+Action</a:t>
              </a:r>
              <a:endParaRPr lang="en-US" sz="21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5402985" y="5235442"/>
              <a:ext cx="981004" cy="1829837"/>
              <a:chOff x="5824031" y="5258222"/>
              <a:chExt cx="981004" cy="1829837"/>
            </a:xfrm>
          </p:grpSpPr>
          <p:grpSp>
            <p:nvGrpSpPr>
              <p:cNvPr id="150" name="Group 149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171" name="Rectangle 170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2" name="Trapezoid 171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73" name="Straight Connector 172"/>
                <p:cNvCxnSpPr>
                  <a:stCxn id="171" idx="3"/>
                  <a:endCxn id="172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168" name="Rectangle 16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9" name="Trapezoid 16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70" name="Straight Connector 169"/>
                <p:cNvCxnSpPr>
                  <a:stCxn id="168" idx="3"/>
                  <a:endCxn id="16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165" name="Rectangle 164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6" name="Trapezoid 165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67" name="Straight Connector 166"/>
                <p:cNvCxnSpPr>
                  <a:stCxn id="165" idx="3"/>
                  <a:endCxn id="166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162" name="Rectangle 16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3" name="Trapezoid 16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64" name="Straight Connector 163"/>
                <p:cNvCxnSpPr>
                  <a:stCxn id="162" idx="3"/>
                  <a:endCxn id="16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159" name="Rectangle 158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0" name="Trapezoid 159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61" name="Straight Connector 160"/>
                <p:cNvCxnSpPr>
                  <a:stCxn id="159" idx="3"/>
                  <a:endCxn id="160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156" name="Rectangle 155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7" name="Trapezoid 156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58" name="Straight Connector 157"/>
                <p:cNvCxnSpPr>
                  <a:stCxn id="156" idx="3"/>
                  <a:endCxn id="157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5" name="Group 174"/>
            <p:cNvGrpSpPr/>
            <p:nvPr/>
          </p:nvGrpSpPr>
          <p:grpSpPr>
            <a:xfrm>
              <a:off x="7101897" y="5226768"/>
              <a:ext cx="981004" cy="1829837"/>
              <a:chOff x="5824031" y="5258222"/>
              <a:chExt cx="981004" cy="1829837"/>
            </a:xfrm>
          </p:grpSpPr>
          <p:grpSp>
            <p:nvGrpSpPr>
              <p:cNvPr id="176" name="Group 175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197" name="Rectangle 196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8" name="Trapezoid 197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9" name="Straight Connector 198"/>
                <p:cNvCxnSpPr>
                  <a:stCxn id="197" idx="3"/>
                  <a:endCxn id="198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194" name="Rectangle 193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5" name="Trapezoid 194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6" name="Straight Connector 195"/>
                <p:cNvCxnSpPr>
                  <a:stCxn id="194" idx="3"/>
                  <a:endCxn id="195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191" name="Rectangle 190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2" name="Trapezoid 191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3" name="Straight Connector 192"/>
                <p:cNvCxnSpPr>
                  <a:stCxn id="191" idx="3"/>
                  <a:endCxn id="192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9" name="Trapezoid 18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0" name="Straight Connector 189"/>
                <p:cNvCxnSpPr>
                  <a:stCxn id="188" idx="3"/>
                  <a:endCxn id="18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185" name="Rectangle 184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6" name="Trapezoid 185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87" name="Straight Connector 186"/>
                <p:cNvCxnSpPr>
                  <a:stCxn id="185" idx="3"/>
                  <a:endCxn id="186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182" name="Rectangle 18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3" name="Trapezoid 18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84" name="Straight Connector 183"/>
                <p:cNvCxnSpPr>
                  <a:stCxn id="182" idx="3"/>
                  <a:endCxn id="18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54" name="Straight Connector 253"/>
            <p:cNvCxnSpPr/>
            <p:nvPr/>
          </p:nvCxnSpPr>
          <p:spPr>
            <a:xfrm>
              <a:off x="6738451" y="5244116"/>
              <a:ext cx="0" cy="1808911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5" name="Group 354"/>
          <p:cNvGrpSpPr/>
          <p:nvPr/>
        </p:nvGrpSpPr>
        <p:grpSpPr>
          <a:xfrm>
            <a:off x="10145676" y="4637252"/>
            <a:ext cx="2940889" cy="2755680"/>
            <a:chOff x="10145668" y="4637251"/>
            <a:chExt cx="2940890" cy="2755680"/>
          </a:xfrm>
        </p:grpSpPr>
        <p:grpSp>
          <p:nvGrpSpPr>
            <p:cNvPr id="259" name="Group 258"/>
            <p:cNvGrpSpPr/>
            <p:nvPr/>
          </p:nvGrpSpPr>
          <p:grpSpPr>
            <a:xfrm>
              <a:off x="10330566" y="5219382"/>
              <a:ext cx="981004" cy="1829837"/>
              <a:chOff x="5824031" y="5258222"/>
              <a:chExt cx="981004" cy="1829837"/>
            </a:xfrm>
          </p:grpSpPr>
          <p:grpSp>
            <p:nvGrpSpPr>
              <p:cNvPr id="260" name="Group 259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281" name="Rectangle 280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2" name="Trapezoid 281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83" name="Straight Connector 282"/>
                <p:cNvCxnSpPr>
                  <a:stCxn id="281" idx="3"/>
                  <a:endCxn id="282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278" name="Rectangle 27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9" name="Trapezoid 27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80" name="Straight Connector 279"/>
                <p:cNvCxnSpPr>
                  <a:stCxn id="278" idx="3"/>
                  <a:endCxn id="27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275" name="Rectangle 274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6" name="Trapezoid 275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77" name="Straight Connector 276"/>
                <p:cNvCxnSpPr>
                  <a:stCxn id="275" idx="3"/>
                  <a:endCxn id="276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272" name="Rectangle 27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3" name="Trapezoid 27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74" name="Straight Connector 273"/>
                <p:cNvCxnSpPr>
                  <a:stCxn id="272" idx="3"/>
                  <a:endCxn id="27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269" name="Rectangle 268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0" name="Trapezoid 269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71" name="Straight Connector 270"/>
                <p:cNvCxnSpPr>
                  <a:stCxn id="269" idx="3"/>
                  <a:endCxn id="270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266" name="Rectangle 265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67" name="Trapezoid 266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68" name="Straight Connector 267"/>
                <p:cNvCxnSpPr>
                  <a:stCxn id="266" idx="3"/>
                  <a:endCxn id="267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4" name="Rounded Rectangle 283"/>
            <p:cNvSpPr/>
            <p:nvPr/>
          </p:nvSpPr>
          <p:spPr>
            <a:xfrm>
              <a:off x="10145668" y="4925137"/>
              <a:ext cx="2940890" cy="2467794"/>
            </a:xfrm>
            <a:prstGeom prst="roundRect">
              <a:avLst/>
            </a:prstGeom>
            <a:noFill/>
            <a:ln>
              <a:solidFill>
                <a:srgbClr val="00000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10193198" y="4637251"/>
              <a:ext cx="2484538" cy="4154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100" dirty="0">
                  <a:solidFill>
                    <a:prstClr val="black"/>
                  </a:solidFill>
                  <a:latin typeface="Calibri"/>
                </a:rPr>
                <a:t>Egress </a:t>
              </a:r>
              <a:r>
                <a:rPr lang="en-US" sz="2100" dirty="0" err="1">
                  <a:solidFill>
                    <a:prstClr val="black"/>
                  </a:solidFill>
                  <a:latin typeface="Calibri"/>
                </a:rPr>
                <a:t>Match+Action</a:t>
              </a:r>
              <a:endParaRPr lang="en-US" sz="21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1" name="Group 310"/>
            <p:cNvGrpSpPr/>
            <p:nvPr/>
          </p:nvGrpSpPr>
          <p:grpSpPr>
            <a:xfrm>
              <a:off x="11945639" y="5214923"/>
              <a:ext cx="981004" cy="1829837"/>
              <a:chOff x="5824031" y="5258222"/>
              <a:chExt cx="981004" cy="1829837"/>
            </a:xfrm>
          </p:grpSpPr>
          <p:grpSp>
            <p:nvGrpSpPr>
              <p:cNvPr id="312" name="Group 311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333" name="Rectangle 332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34" name="Trapezoid 333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5" name="Straight Connector 334"/>
                <p:cNvCxnSpPr>
                  <a:stCxn id="333" idx="3"/>
                  <a:endCxn id="334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3" name="Group 312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330" name="Rectangle 329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31" name="Trapezoid 330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2" name="Straight Connector 331"/>
                <p:cNvCxnSpPr>
                  <a:stCxn id="330" idx="3"/>
                  <a:endCxn id="331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4" name="Group 313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327" name="Rectangle 326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28" name="Trapezoid 327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9" name="Straight Connector 328"/>
                <p:cNvCxnSpPr>
                  <a:stCxn id="327" idx="3"/>
                  <a:endCxn id="328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5" name="Group 314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324" name="Rectangle 323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25" name="Trapezoid 324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6" name="Straight Connector 325"/>
                <p:cNvCxnSpPr>
                  <a:stCxn id="324" idx="3"/>
                  <a:endCxn id="325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" name="Group 315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321" name="Rectangle 320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22" name="Trapezoid 321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3" name="Straight Connector 322"/>
                <p:cNvCxnSpPr>
                  <a:stCxn id="321" idx="3"/>
                  <a:endCxn id="322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7" name="Group 316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318" name="Rectangle 31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19" name="Trapezoid 31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0" name="Straight Connector 319"/>
                <p:cNvCxnSpPr>
                  <a:stCxn id="318" idx="3"/>
                  <a:endCxn id="31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36" name="Straight Connector 335"/>
            <p:cNvCxnSpPr/>
            <p:nvPr/>
          </p:nvCxnSpPr>
          <p:spPr>
            <a:xfrm>
              <a:off x="11611057" y="5232271"/>
              <a:ext cx="0" cy="1808911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0" name="Group 349"/>
          <p:cNvGrpSpPr/>
          <p:nvPr/>
        </p:nvGrpSpPr>
        <p:grpSpPr>
          <a:xfrm>
            <a:off x="13450587" y="5219382"/>
            <a:ext cx="717818" cy="1828800"/>
            <a:chOff x="13450587" y="5131758"/>
            <a:chExt cx="717818" cy="1828800"/>
          </a:xfrm>
        </p:grpSpPr>
        <p:cxnSp>
          <p:nvCxnSpPr>
            <p:cNvPr id="337" name="Straight Arrow Connector 336"/>
            <p:cNvCxnSpPr/>
            <p:nvPr/>
          </p:nvCxnSpPr>
          <p:spPr>
            <a:xfrm>
              <a:off x="13450587" y="51317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/>
            <p:nvPr/>
          </p:nvCxnSpPr>
          <p:spPr>
            <a:xfrm>
              <a:off x="13450587" y="52841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/>
            <p:cNvCxnSpPr/>
            <p:nvPr/>
          </p:nvCxnSpPr>
          <p:spPr>
            <a:xfrm>
              <a:off x="13450587" y="54365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/>
            <p:nvPr/>
          </p:nvCxnSpPr>
          <p:spPr>
            <a:xfrm>
              <a:off x="13450587" y="55889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Arrow Connector 340"/>
            <p:cNvCxnSpPr/>
            <p:nvPr/>
          </p:nvCxnSpPr>
          <p:spPr>
            <a:xfrm>
              <a:off x="13450587" y="57413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/>
            <p:nvPr/>
          </p:nvCxnSpPr>
          <p:spPr>
            <a:xfrm>
              <a:off x="13450587" y="58937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/>
            <p:cNvCxnSpPr/>
            <p:nvPr/>
          </p:nvCxnSpPr>
          <p:spPr>
            <a:xfrm>
              <a:off x="13450587" y="60461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/>
            <p:cNvCxnSpPr/>
            <p:nvPr/>
          </p:nvCxnSpPr>
          <p:spPr>
            <a:xfrm>
              <a:off x="13450587" y="61985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/>
            <p:nvPr/>
          </p:nvCxnSpPr>
          <p:spPr>
            <a:xfrm>
              <a:off x="13450587" y="63509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/>
            <p:nvPr/>
          </p:nvCxnSpPr>
          <p:spPr>
            <a:xfrm>
              <a:off x="13450587" y="65033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/>
            <p:cNvCxnSpPr/>
            <p:nvPr/>
          </p:nvCxnSpPr>
          <p:spPr>
            <a:xfrm>
              <a:off x="13450587" y="66557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/>
            <p:nvPr/>
          </p:nvCxnSpPr>
          <p:spPr>
            <a:xfrm>
              <a:off x="13450587" y="68081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/>
            <p:nvPr/>
          </p:nvCxnSpPr>
          <p:spPr>
            <a:xfrm>
              <a:off x="13450587" y="69605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4" name="Group 353"/>
          <p:cNvGrpSpPr/>
          <p:nvPr/>
        </p:nvGrpSpPr>
        <p:grpSpPr>
          <a:xfrm>
            <a:off x="8471560" y="4637252"/>
            <a:ext cx="1443197" cy="2755680"/>
            <a:chOff x="8471560" y="4637251"/>
            <a:chExt cx="1443196" cy="2755680"/>
          </a:xfrm>
        </p:grpSpPr>
        <p:sp>
          <p:nvSpPr>
            <p:cNvPr id="131" name="Rounded Rectangle 130"/>
            <p:cNvSpPr/>
            <p:nvPr/>
          </p:nvSpPr>
          <p:spPr>
            <a:xfrm>
              <a:off x="8471560" y="4925137"/>
              <a:ext cx="1443196" cy="2467794"/>
            </a:xfrm>
            <a:prstGeom prst="roundRect">
              <a:avLst/>
            </a:prstGeom>
            <a:noFill/>
            <a:ln>
              <a:solidFill>
                <a:srgbClr val="00000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48" name="Group 147"/>
            <p:cNvGrpSpPr/>
            <p:nvPr/>
          </p:nvGrpSpPr>
          <p:grpSpPr>
            <a:xfrm>
              <a:off x="8838383" y="5301834"/>
              <a:ext cx="706967" cy="1677596"/>
              <a:chOff x="8157633" y="1547984"/>
              <a:chExt cx="706967" cy="1677596"/>
            </a:xfrm>
          </p:grpSpPr>
          <p:sp>
            <p:nvSpPr>
              <p:cNvPr id="137" name="Freeform 136"/>
              <p:cNvSpPr/>
              <p:nvPr/>
            </p:nvSpPr>
            <p:spPr>
              <a:xfrm>
                <a:off x="8157633" y="1547984"/>
                <a:ext cx="706967" cy="368300"/>
              </a:xfrm>
              <a:custGeom>
                <a:avLst/>
                <a:gdLst>
                  <a:gd name="connsiteX0" fmla="*/ 0 w 706967"/>
                  <a:gd name="connsiteY0" fmla="*/ 0 h 368300"/>
                  <a:gd name="connsiteX1" fmla="*/ 706967 w 706967"/>
                  <a:gd name="connsiteY1" fmla="*/ 4233 h 368300"/>
                  <a:gd name="connsiteX2" fmla="*/ 702734 w 706967"/>
                  <a:gd name="connsiteY2" fmla="*/ 368300 h 368300"/>
                  <a:gd name="connsiteX3" fmla="*/ 4234 w 706967"/>
                  <a:gd name="connsiteY3" fmla="*/ 368300 h 368300"/>
                  <a:gd name="connsiteX4" fmla="*/ 4234 w 706967"/>
                  <a:gd name="connsiteY4" fmla="*/ 368300 h 368300"/>
                  <a:gd name="connsiteX5" fmla="*/ 4234 w 706967"/>
                  <a:gd name="connsiteY5" fmla="*/ 36830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6967" h="368300">
                    <a:moveTo>
                      <a:pt x="0" y="0"/>
                    </a:moveTo>
                    <a:lnTo>
                      <a:pt x="706967" y="4233"/>
                    </a:lnTo>
                    <a:lnTo>
                      <a:pt x="7027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</a:path>
                </a:pathLst>
              </a:cu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566900"/>
                <a:endParaRPr lang="en-US" sz="2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8610600" y="1603018"/>
                <a:ext cx="0" cy="267433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Freeform 139"/>
              <p:cNvSpPr/>
              <p:nvPr/>
            </p:nvSpPr>
            <p:spPr>
              <a:xfrm>
                <a:off x="8157633" y="1984416"/>
                <a:ext cx="706967" cy="368300"/>
              </a:xfrm>
              <a:custGeom>
                <a:avLst/>
                <a:gdLst>
                  <a:gd name="connsiteX0" fmla="*/ 0 w 706967"/>
                  <a:gd name="connsiteY0" fmla="*/ 0 h 368300"/>
                  <a:gd name="connsiteX1" fmla="*/ 706967 w 706967"/>
                  <a:gd name="connsiteY1" fmla="*/ 4233 h 368300"/>
                  <a:gd name="connsiteX2" fmla="*/ 702734 w 706967"/>
                  <a:gd name="connsiteY2" fmla="*/ 368300 h 368300"/>
                  <a:gd name="connsiteX3" fmla="*/ 4234 w 706967"/>
                  <a:gd name="connsiteY3" fmla="*/ 368300 h 368300"/>
                  <a:gd name="connsiteX4" fmla="*/ 4234 w 706967"/>
                  <a:gd name="connsiteY4" fmla="*/ 368300 h 368300"/>
                  <a:gd name="connsiteX5" fmla="*/ 4234 w 706967"/>
                  <a:gd name="connsiteY5" fmla="*/ 36830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6967" h="368300">
                    <a:moveTo>
                      <a:pt x="0" y="0"/>
                    </a:moveTo>
                    <a:lnTo>
                      <a:pt x="706967" y="4233"/>
                    </a:lnTo>
                    <a:lnTo>
                      <a:pt x="7027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</a:path>
                </a:pathLst>
              </a:cu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566900"/>
                <a:endParaRPr lang="en-US" sz="2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41" name="Straight Connector 140"/>
              <p:cNvCxnSpPr/>
              <p:nvPr/>
            </p:nvCxnSpPr>
            <p:spPr>
              <a:xfrm>
                <a:off x="8610600" y="2039450"/>
                <a:ext cx="0" cy="267433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Freeform 141"/>
              <p:cNvSpPr/>
              <p:nvPr/>
            </p:nvSpPr>
            <p:spPr>
              <a:xfrm>
                <a:off x="8157633" y="2420848"/>
                <a:ext cx="706967" cy="368300"/>
              </a:xfrm>
              <a:custGeom>
                <a:avLst/>
                <a:gdLst>
                  <a:gd name="connsiteX0" fmla="*/ 0 w 706967"/>
                  <a:gd name="connsiteY0" fmla="*/ 0 h 368300"/>
                  <a:gd name="connsiteX1" fmla="*/ 706967 w 706967"/>
                  <a:gd name="connsiteY1" fmla="*/ 4233 h 368300"/>
                  <a:gd name="connsiteX2" fmla="*/ 702734 w 706967"/>
                  <a:gd name="connsiteY2" fmla="*/ 368300 h 368300"/>
                  <a:gd name="connsiteX3" fmla="*/ 4234 w 706967"/>
                  <a:gd name="connsiteY3" fmla="*/ 368300 h 368300"/>
                  <a:gd name="connsiteX4" fmla="*/ 4234 w 706967"/>
                  <a:gd name="connsiteY4" fmla="*/ 368300 h 368300"/>
                  <a:gd name="connsiteX5" fmla="*/ 4234 w 706967"/>
                  <a:gd name="connsiteY5" fmla="*/ 36830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6967" h="368300">
                    <a:moveTo>
                      <a:pt x="0" y="0"/>
                    </a:moveTo>
                    <a:lnTo>
                      <a:pt x="706967" y="4233"/>
                    </a:lnTo>
                    <a:lnTo>
                      <a:pt x="7027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</a:path>
                </a:pathLst>
              </a:cu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566900"/>
                <a:endParaRPr lang="en-US" sz="2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8610600" y="2475882"/>
                <a:ext cx="0" cy="267433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Freeform 143"/>
              <p:cNvSpPr/>
              <p:nvPr/>
            </p:nvSpPr>
            <p:spPr>
              <a:xfrm>
                <a:off x="8157633" y="2857280"/>
                <a:ext cx="706967" cy="368300"/>
              </a:xfrm>
              <a:custGeom>
                <a:avLst/>
                <a:gdLst>
                  <a:gd name="connsiteX0" fmla="*/ 0 w 706967"/>
                  <a:gd name="connsiteY0" fmla="*/ 0 h 368300"/>
                  <a:gd name="connsiteX1" fmla="*/ 706967 w 706967"/>
                  <a:gd name="connsiteY1" fmla="*/ 4233 h 368300"/>
                  <a:gd name="connsiteX2" fmla="*/ 702734 w 706967"/>
                  <a:gd name="connsiteY2" fmla="*/ 368300 h 368300"/>
                  <a:gd name="connsiteX3" fmla="*/ 4234 w 706967"/>
                  <a:gd name="connsiteY3" fmla="*/ 368300 h 368300"/>
                  <a:gd name="connsiteX4" fmla="*/ 4234 w 706967"/>
                  <a:gd name="connsiteY4" fmla="*/ 368300 h 368300"/>
                  <a:gd name="connsiteX5" fmla="*/ 4234 w 706967"/>
                  <a:gd name="connsiteY5" fmla="*/ 36830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6967" h="368300">
                    <a:moveTo>
                      <a:pt x="0" y="0"/>
                    </a:moveTo>
                    <a:lnTo>
                      <a:pt x="706967" y="4233"/>
                    </a:lnTo>
                    <a:lnTo>
                      <a:pt x="7027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</a:path>
                </a:pathLst>
              </a:cu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566900"/>
                <a:endParaRPr lang="en-US" sz="2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45" name="Straight Connector 144"/>
              <p:cNvCxnSpPr/>
              <p:nvPr/>
            </p:nvCxnSpPr>
            <p:spPr>
              <a:xfrm>
                <a:off x="8610600" y="2912314"/>
                <a:ext cx="0" cy="267433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2" name="TextBox 351"/>
            <p:cNvSpPr txBox="1"/>
            <p:nvPr/>
          </p:nvSpPr>
          <p:spPr>
            <a:xfrm>
              <a:off x="8628278" y="4637251"/>
              <a:ext cx="1022165" cy="4154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100" dirty="0">
                  <a:solidFill>
                    <a:prstClr val="black"/>
                  </a:solidFill>
                  <a:latin typeface="Calibri"/>
                </a:rPr>
                <a:t>Queues</a:t>
              </a:r>
            </a:p>
          </p:txBody>
        </p:sp>
      </p:grpSp>
      <p:sp>
        <p:nvSpPr>
          <p:cNvPr id="356" name="TextBox 355"/>
          <p:cNvSpPr txBox="1"/>
          <p:nvPr/>
        </p:nvSpPr>
        <p:spPr>
          <a:xfrm>
            <a:off x="4281247" y="1617714"/>
            <a:ext cx="6249272" cy="192680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79370" tIns="39685" rIns="79370" bIns="39685" rtlCol="0">
            <a:spAutoFit/>
          </a:bodyPr>
          <a:lstStyle/>
          <a:p>
            <a:pPr algn="ctr" defTabSz="566900"/>
            <a:r>
              <a:rPr lang="en-US" sz="3600" dirty="0" smtClean="0">
                <a:latin typeface="Calibri"/>
              </a:rPr>
              <a:t>Protocol independence</a:t>
            </a:r>
          </a:p>
          <a:p>
            <a:pPr algn="ctr" defTabSz="566900"/>
            <a:r>
              <a:rPr lang="en-US" sz="2800" dirty="0" smtClean="0">
                <a:latin typeface="Calibri"/>
              </a:rPr>
              <a:t>Initially</a:t>
            </a:r>
            <a:r>
              <a:rPr lang="en-US" sz="2800" dirty="0">
                <a:latin typeface="Calibri"/>
              </a:rPr>
              <a:t>, </a:t>
            </a:r>
            <a:r>
              <a:rPr lang="en-US" sz="2800" dirty="0" smtClean="0">
                <a:latin typeface="Calibri"/>
              </a:rPr>
              <a:t>switch chip is  </a:t>
            </a:r>
            <a:r>
              <a:rPr lang="en-US" sz="2800" dirty="0" err="1">
                <a:latin typeface="Calibri"/>
              </a:rPr>
              <a:t>unprogrammed</a:t>
            </a:r>
            <a:r>
              <a:rPr lang="en-US" sz="2800" dirty="0">
                <a:latin typeface="Calibri"/>
              </a:rPr>
              <a:t>. </a:t>
            </a:r>
          </a:p>
          <a:p>
            <a:pPr algn="ctr" defTabSz="566900"/>
            <a:r>
              <a:rPr lang="en-US" sz="2800" dirty="0">
                <a:latin typeface="Calibri"/>
              </a:rPr>
              <a:t>It does not know any protocols.</a:t>
            </a:r>
          </a:p>
          <a:p>
            <a:pPr algn="ctr" defTabSz="566900"/>
            <a:r>
              <a:rPr lang="en-US" sz="2800" dirty="0">
                <a:latin typeface="Calibri"/>
              </a:rPr>
              <a:t>It does not know how to forward packets</a:t>
            </a:r>
            <a:r>
              <a:rPr lang="en-US" sz="2800" dirty="0" smtClean="0">
                <a:latin typeface="Calibri"/>
              </a:rPr>
              <a:t>.</a:t>
            </a:r>
            <a:endParaRPr lang="en-US" sz="2800" dirty="0"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RMT Architecture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B6AD-990F-2241-AE14-E4F769FE3C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2072062" y="4637255"/>
            <a:ext cx="855511" cy="403310"/>
          </a:xfrm>
          <a:prstGeom prst="rect">
            <a:avLst/>
          </a:prstGeom>
          <a:solidFill>
            <a:srgbClr val="FFFFFF"/>
          </a:solidFill>
        </p:spPr>
        <p:txBody>
          <a:bodyPr wrap="none" lIns="79370" tIns="39685" rIns="79370" bIns="39685" rtlCol="0">
            <a:spAutoFit/>
          </a:bodyPr>
          <a:lstStyle/>
          <a:p>
            <a:pPr defTabSz="566900"/>
            <a:r>
              <a:rPr lang="en-US" sz="2100" dirty="0">
                <a:solidFill>
                  <a:prstClr val="black"/>
                </a:solidFill>
                <a:latin typeface="Calibri"/>
              </a:rPr>
              <a:t>Parser</a:t>
            </a:r>
          </a:p>
        </p:txBody>
      </p:sp>
      <p:pic>
        <p:nvPicPr>
          <p:cNvPr id="202" name="Picture 2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98" y="4020489"/>
            <a:ext cx="1706864" cy="81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9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ctangle 237"/>
          <p:cNvSpPr/>
          <p:nvPr/>
        </p:nvSpPr>
        <p:spPr>
          <a:xfrm>
            <a:off x="260234" y="3943351"/>
            <a:ext cx="14073497" cy="412242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50776" y="4517082"/>
            <a:ext cx="12299811" cy="3219580"/>
          </a:xfrm>
          <a:prstGeom prst="rect">
            <a:avLst/>
          </a:prstGeom>
          <a:noFill/>
          <a:ln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566900"/>
            <a:endParaRPr lang="en-US" sz="2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54797" y="4925140"/>
            <a:ext cx="2214266" cy="2467793"/>
          </a:xfrm>
          <a:prstGeom prst="roundRect">
            <a:avLst/>
          </a:prstGeom>
          <a:noFill/>
          <a:ln>
            <a:solidFill>
              <a:srgbClr val="00000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566900"/>
            <a:endParaRPr lang="en-US" sz="2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51" name="Group 350"/>
          <p:cNvGrpSpPr/>
          <p:nvPr/>
        </p:nvGrpSpPr>
        <p:grpSpPr>
          <a:xfrm>
            <a:off x="432958" y="5224228"/>
            <a:ext cx="717818" cy="1828800"/>
            <a:chOff x="736030" y="5224227"/>
            <a:chExt cx="717818" cy="182880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736030" y="52242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36030" y="53766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36030" y="55290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36030" y="56814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36030" y="58338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36030" y="59862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36030" y="61386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36030" y="62910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36030" y="64434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36030" y="65958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36030" y="67482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36030" y="69006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36030" y="70530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2072062" y="4637255"/>
            <a:ext cx="855511" cy="403310"/>
          </a:xfrm>
          <a:prstGeom prst="rect">
            <a:avLst/>
          </a:prstGeom>
          <a:solidFill>
            <a:srgbClr val="FFFFFF"/>
          </a:solidFill>
        </p:spPr>
        <p:txBody>
          <a:bodyPr wrap="none" lIns="79370" tIns="39685" rIns="79370" bIns="39685" rtlCol="0">
            <a:spAutoFit/>
          </a:bodyPr>
          <a:lstStyle/>
          <a:p>
            <a:pPr defTabSz="566900"/>
            <a:r>
              <a:rPr lang="en-US" sz="2100" dirty="0">
                <a:solidFill>
                  <a:prstClr val="black"/>
                </a:solidFill>
                <a:latin typeface="Calibri"/>
              </a:rPr>
              <a:t>Parser</a:t>
            </a:r>
          </a:p>
        </p:txBody>
      </p:sp>
      <p:grpSp>
        <p:nvGrpSpPr>
          <p:cNvPr id="353" name="Group 352"/>
          <p:cNvGrpSpPr/>
          <p:nvPr/>
        </p:nvGrpSpPr>
        <p:grpSpPr>
          <a:xfrm>
            <a:off x="3912579" y="4637252"/>
            <a:ext cx="4313638" cy="2755680"/>
            <a:chOff x="3912580" y="4637251"/>
            <a:chExt cx="4313638" cy="2755680"/>
          </a:xfrm>
        </p:grpSpPr>
        <p:grpSp>
          <p:nvGrpSpPr>
            <p:cNvPr id="147" name="Group 146"/>
            <p:cNvGrpSpPr/>
            <p:nvPr/>
          </p:nvGrpSpPr>
          <p:grpSpPr>
            <a:xfrm>
              <a:off x="4086925" y="5244116"/>
              <a:ext cx="981004" cy="1829837"/>
              <a:chOff x="5824031" y="5258222"/>
              <a:chExt cx="981004" cy="1829837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3" name="Trapezoid 10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04" name="Straight Connector 103"/>
                <p:cNvCxnSpPr>
                  <a:stCxn id="102" idx="3"/>
                  <a:endCxn id="10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Group 104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106" name="Rectangle 105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7" name="Trapezoid 106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08" name="Straight Connector 107"/>
                <p:cNvCxnSpPr>
                  <a:stCxn id="106" idx="3"/>
                  <a:endCxn id="107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1" name="Trapezoid 110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12" name="Straight Connector 111"/>
                <p:cNvCxnSpPr>
                  <a:stCxn id="110" idx="3"/>
                  <a:endCxn id="111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114" name="Rectangle 113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5" name="Trapezoid 114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16" name="Straight Connector 115"/>
                <p:cNvCxnSpPr>
                  <a:stCxn id="114" idx="3"/>
                  <a:endCxn id="115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" name="Group 116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118" name="Rectangle 11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9" name="Trapezoid 11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20" name="Straight Connector 119"/>
                <p:cNvCxnSpPr>
                  <a:stCxn id="118" idx="3"/>
                  <a:endCxn id="11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3" name="Trapezoid 12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24" name="Straight Connector 123"/>
                <p:cNvCxnSpPr>
                  <a:stCxn id="122" idx="3"/>
                  <a:endCxn id="12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6" name="Rounded Rectangle 145"/>
            <p:cNvSpPr/>
            <p:nvPr/>
          </p:nvSpPr>
          <p:spPr>
            <a:xfrm>
              <a:off x="3912580" y="4925137"/>
              <a:ext cx="4313638" cy="2467794"/>
            </a:xfrm>
            <a:prstGeom prst="roundRect">
              <a:avLst/>
            </a:prstGeom>
            <a:noFill/>
            <a:ln>
              <a:solidFill>
                <a:srgbClr val="00000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27694" y="4637251"/>
              <a:ext cx="2562383" cy="4154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100" dirty="0">
                  <a:solidFill>
                    <a:prstClr val="black"/>
                  </a:solidFill>
                  <a:latin typeface="Calibri"/>
                </a:rPr>
                <a:t>Ingress </a:t>
              </a:r>
              <a:r>
                <a:rPr lang="en-US" sz="2100" dirty="0" err="1">
                  <a:solidFill>
                    <a:prstClr val="black"/>
                  </a:solidFill>
                  <a:latin typeface="Calibri"/>
                </a:rPr>
                <a:t>Match+Action</a:t>
              </a:r>
              <a:endParaRPr lang="en-US" sz="21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5402985" y="5235442"/>
              <a:ext cx="981004" cy="1829837"/>
              <a:chOff x="5824031" y="5258222"/>
              <a:chExt cx="981004" cy="1829837"/>
            </a:xfrm>
          </p:grpSpPr>
          <p:grpSp>
            <p:nvGrpSpPr>
              <p:cNvPr id="150" name="Group 149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171" name="Rectangle 170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2" name="Trapezoid 171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73" name="Straight Connector 172"/>
                <p:cNvCxnSpPr>
                  <a:stCxn id="171" idx="3"/>
                  <a:endCxn id="172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168" name="Rectangle 16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9" name="Trapezoid 16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70" name="Straight Connector 169"/>
                <p:cNvCxnSpPr>
                  <a:stCxn id="168" idx="3"/>
                  <a:endCxn id="16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165" name="Rectangle 164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6" name="Trapezoid 165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67" name="Straight Connector 166"/>
                <p:cNvCxnSpPr>
                  <a:stCxn id="165" idx="3"/>
                  <a:endCxn id="166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162" name="Rectangle 16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3" name="Trapezoid 16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64" name="Straight Connector 163"/>
                <p:cNvCxnSpPr>
                  <a:stCxn id="162" idx="3"/>
                  <a:endCxn id="16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159" name="Rectangle 158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0" name="Trapezoid 159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61" name="Straight Connector 160"/>
                <p:cNvCxnSpPr>
                  <a:stCxn id="159" idx="3"/>
                  <a:endCxn id="160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156" name="Rectangle 155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7" name="Trapezoid 156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58" name="Straight Connector 157"/>
                <p:cNvCxnSpPr>
                  <a:stCxn id="156" idx="3"/>
                  <a:endCxn id="157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5" name="Group 174"/>
            <p:cNvGrpSpPr/>
            <p:nvPr/>
          </p:nvGrpSpPr>
          <p:grpSpPr>
            <a:xfrm>
              <a:off x="7101897" y="5226768"/>
              <a:ext cx="981004" cy="1829837"/>
              <a:chOff x="5824031" y="5258222"/>
              <a:chExt cx="981004" cy="1829837"/>
            </a:xfrm>
          </p:grpSpPr>
          <p:grpSp>
            <p:nvGrpSpPr>
              <p:cNvPr id="176" name="Group 175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197" name="Rectangle 196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8" name="Trapezoid 197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9" name="Straight Connector 198"/>
                <p:cNvCxnSpPr>
                  <a:stCxn id="197" idx="3"/>
                  <a:endCxn id="198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194" name="Rectangle 193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5" name="Trapezoid 194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6" name="Straight Connector 195"/>
                <p:cNvCxnSpPr>
                  <a:stCxn id="194" idx="3"/>
                  <a:endCxn id="195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191" name="Rectangle 190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2" name="Trapezoid 191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3" name="Straight Connector 192"/>
                <p:cNvCxnSpPr>
                  <a:stCxn id="191" idx="3"/>
                  <a:endCxn id="192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9" name="Trapezoid 18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0" name="Straight Connector 189"/>
                <p:cNvCxnSpPr>
                  <a:stCxn id="188" idx="3"/>
                  <a:endCxn id="18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185" name="Rectangle 184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6" name="Trapezoid 185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87" name="Straight Connector 186"/>
                <p:cNvCxnSpPr>
                  <a:stCxn id="185" idx="3"/>
                  <a:endCxn id="186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182" name="Rectangle 18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3" name="Trapezoid 18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84" name="Straight Connector 183"/>
                <p:cNvCxnSpPr>
                  <a:stCxn id="182" idx="3"/>
                  <a:endCxn id="18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54" name="Straight Connector 253"/>
            <p:cNvCxnSpPr/>
            <p:nvPr/>
          </p:nvCxnSpPr>
          <p:spPr>
            <a:xfrm>
              <a:off x="6738451" y="5244116"/>
              <a:ext cx="0" cy="1808911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5" name="Group 354"/>
          <p:cNvGrpSpPr/>
          <p:nvPr/>
        </p:nvGrpSpPr>
        <p:grpSpPr>
          <a:xfrm>
            <a:off x="10145676" y="4637252"/>
            <a:ext cx="2940889" cy="2755680"/>
            <a:chOff x="10145668" y="4637251"/>
            <a:chExt cx="2940890" cy="2755680"/>
          </a:xfrm>
        </p:grpSpPr>
        <p:grpSp>
          <p:nvGrpSpPr>
            <p:cNvPr id="259" name="Group 258"/>
            <p:cNvGrpSpPr/>
            <p:nvPr/>
          </p:nvGrpSpPr>
          <p:grpSpPr>
            <a:xfrm>
              <a:off x="10330566" y="5219382"/>
              <a:ext cx="981004" cy="1829837"/>
              <a:chOff x="5824031" y="5258222"/>
              <a:chExt cx="981004" cy="1829837"/>
            </a:xfrm>
          </p:grpSpPr>
          <p:grpSp>
            <p:nvGrpSpPr>
              <p:cNvPr id="260" name="Group 259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281" name="Rectangle 280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2" name="Trapezoid 281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83" name="Straight Connector 282"/>
                <p:cNvCxnSpPr>
                  <a:stCxn id="281" idx="3"/>
                  <a:endCxn id="282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278" name="Rectangle 27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9" name="Trapezoid 27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80" name="Straight Connector 279"/>
                <p:cNvCxnSpPr>
                  <a:stCxn id="278" idx="3"/>
                  <a:endCxn id="27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275" name="Rectangle 274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6" name="Trapezoid 275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77" name="Straight Connector 276"/>
                <p:cNvCxnSpPr>
                  <a:stCxn id="275" idx="3"/>
                  <a:endCxn id="276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272" name="Rectangle 27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3" name="Trapezoid 27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74" name="Straight Connector 273"/>
                <p:cNvCxnSpPr>
                  <a:stCxn id="272" idx="3"/>
                  <a:endCxn id="27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269" name="Rectangle 268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0" name="Trapezoid 269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71" name="Straight Connector 270"/>
                <p:cNvCxnSpPr>
                  <a:stCxn id="269" idx="3"/>
                  <a:endCxn id="270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266" name="Rectangle 265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67" name="Trapezoid 266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68" name="Straight Connector 267"/>
                <p:cNvCxnSpPr>
                  <a:stCxn id="266" idx="3"/>
                  <a:endCxn id="267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4" name="Rounded Rectangle 283"/>
            <p:cNvSpPr/>
            <p:nvPr/>
          </p:nvSpPr>
          <p:spPr>
            <a:xfrm>
              <a:off x="10145668" y="4925137"/>
              <a:ext cx="2940890" cy="2467794"/>
            </a:xfrm>
            <a:prstGeom prst="roundRect">
              <a:avLst/>
            </a:prstGeom>
            <a:noFill/>
            <a:ln>
              <a:solidFill>
                <a:srgbClr val="00000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10193198" y="4637251"/>
              <a:ext cx="2484538" cy="4154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100" dirty="0">
                  <a:solidFill>
                    <a:prstClr val="black"/>
                  </a:solidFill>
                  <a:latin typeface="Calibri"/>
                </a:rPr>
                <a:t>Egress </a:t>
              </a:r>
              <a:r>
                <a:rPr lang="en-US" sz="2100" dirty="0" err="1">
                  <a:solidFill>
                    <a:prstClr val="black"/>
                  </a:solidFill>
                  <a:latin typeface="Calibri"/>
                </a:rPr>
                <a:t>Match+Action</a:t>
              </a:r>
              <a:endParaRPr lang="en-US" sz="21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1" name="Group 310"/>
            <p:cNvGrpSpPr/>
            <p:nvPr/>
          </p:nvGrpSpPr>
          <p:grpSpPr>
            <a:xfrm>
              <a:off x="11945639" y="5214923"/>
              <a:ext cx="981004" cy="1829837"/>
              <a:chOff x="5824031" y="5258222"/>
              <a:chExt cx="981004" cy="1829837"/>
            </a:xfrm>
          </p:grpSpPr>
          <p:grpSp>
            <p:nvGrpSpPr>
              <p:cNvPr id="312" name="Group 311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333" name="Rectangle 332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34" name="Trapezoid 333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5" name="Straight Connector 334"/>
                <p:cNvCxnSpPr>
                  <a:stCxn id="333" idx="3"/>
                  <a:endCxn id="334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3" name="Group 312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330" name="Rectangle 329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31" name="Trapezoid 330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2" name="Straight Connector 331"/>
                <p:cNvCxnSpPr>
                  <a:stCxn id="330" idx="3"/>
                  <a:endCxn id="331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4" name="Group 313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327" name="Rectangle 326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28" name="Trapezoid 327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9" name="Straight Connector 328"/>
                <p:cNvCxnSpPr>
                  <a:stCxn id="327" idx="3"/>
                  <a:endCxn id="328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5" name="Group 314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324" name="Rectangle 323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25" name="Trapezoid 324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6" name="Straight Connector 325"/>
                <p:cNvCxnSpPr>
                  <a:stCxn id="324" idx="3"/>
                  <a:endCxn id="325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" name="Group 315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321" name="Rectangle 320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22" name="Trapezoid 321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3" name="Straight Connector 322"/>
                <p:cNvCxnSpPr>
                  <a:stCxn id="321" idx="3"/>
                  <a:endCxn id="322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7" name="Group 316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318" name="Rectangle 31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19" name="Trapezoid 31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0" name="Straight Connector 319"/>
                <p:cNvCxnSpPr>
                  <a:stCxn id="318" idx="3"/>
                  <a:endCxn id="31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36" name="Straight Connector 335"/>
            <p:cNvCxnSpPr/>
            <p:nvPr/>
          </p:nvCxnSpPr>
          <p:spPr>
            <a:xfrm>
              <a:off x="11611057" y="5232271"/>
              <a:ext cx="0" cy="1808911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0" name="Group 349"/>
          <p:cNvGrpSpPr/>
          <p:nvPr/>
        </p:nvGrpSpPr>
        <p:grpSpPr>
          <a:xfrm>
            <a:off x="13450587" y="5219382"/>
            <a:ext cx="717818" cy="1828800"/>
            <a:chOff x="13450587" y="5131758"/>
            <a:chExt cx="717818" cy="1828800"/>
          </a:xfrm>
        </p:grpSpPr>
        <p:cxnSp>
          <p:nvCxnSpPr>
            <p:cNvPr id="337" name="Straight Arrow Connector 336"/>
            <p:cNvCxnSpPr/>
            <p:nvPr/>
          </p:nvCxnSpPr>
          <p:spPr>
            <a:xfrm>
              <a:off x="13450587" y="51317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/>
            <p:nvPr/>
          </p:nvCxnSpPr>
          <p:spPr>
            <a:xfrm>
              <a:off x="13450587" y="52841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/>
            <p:cNvCxnSpPr/>
            <p:nvPr/>
          </p:nvCxnSpPr>
          <p:spPr>
            <a:xfrm>
              <a:off x="13450587" y="54365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/>
            <p:nvPr/>
          </p:nvCxnSpPr>
          <p:spPr>
            <a:xfrm>
              <a:off x="13450587" y="55889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Arrow Connector 340"/>
            <p:cNvCxnSpPr/>
            <p:nvPr/>
          </p:nvCxnSpPr>
          <p:spPr>
            <a:xfrm>
              <a:off x="13450587" y="57413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/>
            <p:nvPr/>
          </p:nvCxnSpPr>
          <p:spPr>
            <a:xfrm>
              <a:off x="13450587" y="58937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/>
            <p:cNvCxnSpPr/>
            <p:nvPr/>
          </p:nvCxnSpPr>
          <p:spPr>
            <a:xfrm>
              <a:off x="13450587" y="60461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/>
            <p:cNvCxnSpPr/>
            <p:nvPr/>
          </p:nvCxnSpPr>
          <p:spPr>
            <a:xfrm>
              <a:off x="13450587" y="61985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/>
            <p:nvPr/>
          </p:nvCxnSpPr>
          <p:spPr>
            <a:xfrm>
              <a:off x="13450587" y="63509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/>
            <p:nvPr/>
          </p:nvCxnSpPr>
          <p:spPr>
            <a:xfrm>
              <a:off x="13450587" y="65033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/>
            <p:cNvCxnSpPr/>
            <p:nvPr/>
          </p:nvCxnSpPr>
          <p:spPr>
            <a:xfrm>
              <a:off x="13450587" y="66557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/>
            <p:nvPr/>
          </p:nvCxnSpPr>
          <p:spPr>
            <a:xfrm>
              <a:off x="13450587" y="68081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/>
            <p:nvPr/>
          </p:nvCxnSpPr>
          <p:spPr>
            <a:xfrm>
              <a:off x="13450587" y="69605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4" name="Group 353"/>
          <p:cNvGrpSpPr/>
          <p:nvPr/>
        </p:nvGrpSpPr>
        <p:grpSpPr>
          <a:xfrm>
            <a:off x="8471560" y="4637252"/>
            <a:ext cx="1443197" cy="2755680"/>
            <a:chOff x="8471560" y="4637251"/>
            <a:chExt cx="1443196" cy="2755680"/>
          </a:xfrm>
        </p:grpSpPr>
        <p:sp>
          <p:nvSpPr>
            <p:cNvPr id="131" name="Rounded Rectangle 130"/>
            <p:cNvSpPr/>
            <p:nvPr/>
          </p:nvSpPr>
          <p:spPr>
            <a:xfrm>
              <a:off x="8471560" y="4925137"/>
              <a:ext cx="1443196" cy="2467794"/>
            </a:xfrm>
            <a:prstGeom prst="roundRect">
              <a:avLst/>
            </a:prstGeom>
            <a:noFill/>
            <a:ln>
              <a:solidFill>
                <a:srgbClr val="00000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48" name="Group 147"/>
            <p:cNvGrpSpPr/>
            <p:nvPr/>
          </p:nvGrpSpPr>
          <p:grpSpPr>
            <a:xfrm>
              <a:off x="8838383" y="5301834"/>
              <a:ext cx="706967" cy="1677596"/>
              <a:chOff x="8157633" y="1547984"/>
              <a:chExt cx="706967" cy="1677596"/>
            </a:xfrm>
          </p:grpSpPr>
          <p:sp>
            <p:nvSpPr>
              <p:cNvPr id="137" name="Freeform 136"/>
              <p:cNvSpPr/>
              <p:nvPr/>
            </p:nvSpPr>
            <p:spPr>
              <a:xfrm>
                <a:off x="8157633" y="1547984"/>
                <a:ext cx="706967" cy="368300"/>
              </a:xfrm>
              <a:custGeom>
                <a:avLst/>
                <a:gdLst>
                  <a:gd name="connsiteX0" fmla="*/ 0 w 706967"/>
                  <a:gd name="connsiteY0" fmla="*/ 0 h 368300"/>
                  <a:gd name="connsiteX1" fmla="*/ 706967 w 706967"/>
                  <a:gd name="connsiteY1" fmla="*/ 4233 h 368300"/>
                  <a:gd name="connsiteX2" fmla="*/ 702734 w 706967"/>
                  <a:gd name="connsiteY2" fmla="*/ 368300 h 368300"/>
                  <a:gd name="connsiteX3" fmla="*/ 4234 w 706967"/>
                  <a:gd name="connsiteY3" fmla="*/ 368300 h 368300"/>
                  <a:gd name="connsiteX4" fmla="*/ 4234 w 706967"/>
                  <a:gd name="connsiteY4" fmla="*/ 368300 h 368300"/>
                  <a:gd name="connsiteX5" fmla="*/ 4234 w 706967"/>
                  <a:gd name="connsiteY5" fmla="*/ 36830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6967" h="368300">
                    <a:moveTo>
                      <a:pt x="0" y="0"/>
                    </a:moveTo>
                    <a:lnTo>
                      <a:pt x="706967" y="4233"/>
                    </a:lnTo>
                    <a:lnTo>
                      <a:pt x="7027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</a:path>
                </a:pathLst>
              </a:cu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566900"/>
                <a:endParaRPr lang="en-US" sz="2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8610600" y="1603018"/>
                <a:ext cx="0" cy="267433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Freeform 139"/>
              <p:cNvSpPr/>
              <p:nvPr/>
            </p:nvSpPr>
            <p:spPr>
              <a:xfrm>
                <a:off x="8157633" y="1984416"/>
                <a:ext cx="706967" cy="368300"/>
              </a:xfrm>
              <a:custGeom>
                <a:avLst/>
                <a:gdLst>
                  <a:gd name="connsiteX0" fmla="*/ 0 w 706967"/>
                  <a:gd name="connsiteY0" fmla="*/ 0 h 368300"/>
                  <a:gd name="connsiteX1" fmla="*/ 706967 w 706967"/>
                  <a:gd name="connsiteY1" fmla="*/ 4233 h 368300"/>
                  <a:gd name="connsiteX2" fmla="*/ 702734 w 706967"/>
                  <a:gd name="connsiteY2" fmla="*/ 368300 h 368300"/>
                  <a:gd name="connsiteX3" fmla="*/ 4234 w 706967"/>
                  <a:gd name="connsiteY3" fmla="*/ 368300 h 368300"/>
                  <a:gd name="connsiteX4" fmla="*/ 4234 w 706967"/>
                  <a:gd name="connsiteY4" fmla="*/ 368300 h 368300"/>
                  <a:gd name="connsiteX5" fmla="*/ 4234 w 706967"/>
                  <a:gd name="connsiteY5" fmla="*/ 36830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6967" h="368300">
                    <a:moveTo>
                      <a:pt x="0" y="0"/>
                    </a:moveTo>
                    <a:lnTo>
                      <a:pt x="706967" y="4233"/>
                    </a:lnTo>
                    <a:lnTo>
                      <a:pt x="7027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</a:path>
                </a:pathLst>
              </a:cu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566900"/>
                <a:endParaRPr lang="en-US" sz="2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41" name="Straight Connector 140"/>
              <p:cNvCxnSpPr/>
              <p:nvPr/>
            </p:nvCxnSpPr>
            <p:spPr>
              <a:xfrm>
                <a:off x="8610600" y="2039450"/>
                <a:ext cx="0" cy="267433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Freeform 141"/>
              <p:cNvSpPr/>
              <p:nvPr/>
            </p:nvSpPr>
            <p:spPr>
              <a:xfrm>
                <a:off x="8157633" y="2420848"/>
                <a:ext cx="706967" cy="368300"/>
              </a:xfrm>
              <a:custGeom>
                <a:avLst/>
                <a:gdLst>
                  <a:gd name="connsiteX0" fmla="*/ 0 w 706967"/>
                  <a:gd name="connsiteY0" fmla="*/ 0 h 368300"/>
                  <a:gd name="connsiteX1" fmla="*/ 706967 w 706967"/>
                  <a:gd name="connsiteY1" fmla="*/ 4233 h 368300"/>
                  <a:gd name="connsiteX2" fmla="*/ 702734 w 706967"/>
                  <a:gd name="connsiteY2" fmla="*/ 368300 h 368300"/>
                  <a:gd name="connsiteX3" fmla="*/ 4234 w 706967"/>
                  <a:gd name="connsiteY3" fmla="*/ 368300 h 368300"/>
                  <a:gd name="connsiteX4" fmla="*/ 4234 w 706967"/>
                  <a:gd name="connsiteY4" fmla="*/ 368300 h 368300"/>
                  <a:gd name="connsiteX5" fmla="*/ 4234 w 706967"/>
                  <a:gd name="connsiteY5" fmla="*/ 36830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6967" h="368300">
                    <a:moveTo>
                      <a:pt x="0" y="0"/>
                    </a:moveTo>
                    <a:lnTo>
                      <a:pt x="706967" y="4233"/>
                    </a:lnTo>
                    <a:lnTo>
                      <a:pt x="7027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</a:path>
                </a:pathLst>
              </a:cu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566900"/>
                <a:endParaRPr lang="en-US" sz="2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8610600" y="2475882"/>
                <a:ext cx="0" cy="267433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Freeform 143"/>
              <p:cNvSpPr/>
              <p:nvPr/>
            </p:nvSpPr>
            <p:spPr>
              <a:xfrm>
                <a:off x="8157633" y="2857280"/>
                <a:ext cx="706967" cy="368300"/>
              </a:xfrm>
              <a:custGeom>
                <a:avLst/>
                <a:gdLst>
                  <a:gd name="connsiteX0" fmla="*/ 0 w 706967"/>
                  <a:gd name="connsiteY0" fmla="*/ 0 h 368300"/>
                  <a:gd name="connsiteX1" fmla="*/ 706967 w 706967"/>
                  <a:gd name="connsiteY1" fmla="*/ 4233 h 368300"/>
                  <a:gd name="connsiteX2" fmla="*/ 702734 w 706967"/>
                  <a:gd name="connsiteY2" fmla="*/ 368300 h 368300"/>
                  <a:gd name="connsiteX3" fmla="*/ 4234 w 706967"/>
                  <a:gd name="connsiteY3" fmla="*/ 368300 h 368300"/>
                  <a:gd name="connsiteX4" fmla="*/ 4234 w 706967"/>
                  <a:gd name="connsiteY4" fmla="*/ 368300 h 368300"/>
                  <a:gd name="connsiteX5" fmla="*/ 4234 w 706967"/>
                  <a:gd name="connsiteY5" fmla="*/ 36830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6967" h="368300">
                    <a:moveTo>
                      <a:pt x="0" y="0"/>
                    </a:moveTo>
                    <a:lnTo>
                      <a:pt x="706967" y="4233"/>
                    </a:lnTo>
                    <a:lnTo>
                      <a:pt x="7027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</a:path>
                </a:pathLst>
              </a:cu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566900"/>
                <a:endParaRPr lang="en-US" sz="2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45" name="Straight Connector 144"/>
              <p:cNvCxnSpPr/>
              <p:nvPr/>
            </p:nvCxnSpPr>
            <p:spPr>
              <a:xfrm>
                <a:off x="8610600" y="2912314"/>
                <a:ext cx="0" cy="267433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2" name="TextBox 351"/>
            <p:cNvSpPr txBox="1"/>
            <p:nvPr/>
          </p:nvSpPr>
          <p:spPr>
            <a:xfrm>
              <a:off x="8628278" y="4637251"/>
              <a:ext cx="1022165" cy="4154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100" dirty="0">
                  <a:solidFill>
                    <a:prstClr val="black"/>
                  </a:solidFill>
                  <a:latin typeface="Calibri"/>
                </a:rPr>
                <a:t>Queues</a:t>
              </a:r>
            </a:p>
          </p:txBody>
        </p:sp>
      </p:grpSp>
      <p:grpSp>
        <p:nvGrpSpPr>
          <p:cNvPr id="234" name="Group 233"/>
          <p:cNvGrpSpPr/>
          <p:nvPr/>
        </p:nvGrpSpPr>
        <p:grpSpPr>
          <a:xfrm>
            <a:off x="1125879" y="435611"/>
            <a:ext cx="1331777" cy="1034075"/>
            <a:chOff x="1532610" y="435610"/>
            <a:chExt cx="1331778" cy="1034074"/>
          </a:xfrm>
        </p:grpSpPr>
        <p:sp>
          <p:nvSpPr>
            <p:cNvPr id="23" name="TextBox 22"/>
            <p:cNvSpPr txBox="1"/>
            <p:nvPr/>
          </p:nvSpPr>
          <p:spPr>
            <a:xfrm>
              <a:off x="1532610" y="824380"/>
              <a:ext cx="1331778" cy="645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66900">
                <a:lnSpc>
                  <a:spcPct val="80000"/>
                </a:lnSpc>
              </a:pPr>
              <a:r>
                <a:rPr lang="en-US" sz="2200" dirty="0">
                  <a:latin typeface="Calibri"/>
                </a:rPr>
                <a:t>Protocol </a:t>
              </a:r>
            </a:p>
            <a:p>
              <a:pPr algn="ctr" defTabSz="566900">
                <a:lnSpc>
                  <a:spcPct val="80000"/>
                </a:lnSpc>
              </a:pPr>
              <a:r>
                <a:rPr lang="en-US" sz="2200" dirty="0">
                  <a:latin typeface="Calibri"/>
                </a:rPr>
                <a:t>Authoring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1996598" y="482914"/>
              <a:ext cx="352729" cy="374336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21668" y="435610"/>
              <a:ext cx="3276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200" dirty="0">
                  <a:solidFill>
                    <a:srgbClr val="000000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140948" y="2247766"/>
            <a:ext cx="2157432" cy="936056"/>
            <a:chOff x="3140944" y="2247766"/>
            <a:chExt cx="2157432" cy="936055"/>
          </a:xfrm>
        </p:grpSpPr>
        <p:pic>
          <p:nvPicPr>
            <p:cNvPr id="3" name="Picture 2" descr="Spur gea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134" y="2247766"/>
              <a:ext cx="944242" cy="93605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140944" y="2351871"/>
              <a:ext cx="1367663" cy="477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500" dirty="0" smtClean="0">
                  <a:latin typeface="+mj-lt"/>
                  <a:cs typeface="Abadi MT Condensed Extra Bold"/>
                </a:rPr>
                <a:t>Compiler</a:t>
              </a:r>
              <a:endParaRPr lang="en-US" sz="2500" dirty="0">
                <a:latin typeface="+mj-lt"/>
                <a:cs typeface="Abadi MT Condensed Extra Bold"/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1228086" y="2021854"/>
            <a:ext cx="1127344" cy="763235"/>
            <a:chOff x="1721421" y="2364116"/>
            <a:chExt cx="1127343" cy="763235"/>
          </a:xfrm>
        </p:grpSpPr>
        <p:sp>
          <p:nvSpPr>
            <p:cNvPr id="204" name="TextBox 203"/>
            <p:cNvSpPr txBox="1"/>
            <p:nvPr/>
          </p:nvSpPr>
          <p:spPr>
            <a:xfrm>
              <a:off x="1721421" y="2752890"/>
              <a:ext cx="1127343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66900">
                <a:lnSpc>
                  <a:spcPct val="80000"/>
                </a:lnSpc>
              </a:pPr>
              <a:r>
                <a:rPr lang="en-US" sz="2200" dirty="0">
                  <a:solidFill>
                    <a:srgbClr val="FFFFFF"/>
                  </a:solidFill>
                  <a:latin typeface="Calibri"/>
                </a:rPr>
                <a:t>Compile</a:t>
              </a:r>
            </a:p>
          </p:txBody>
        </p:sp>
        <p:sp>
          <p:nvSpPr>
            <p:cNvPr id="205" name="Oval 204"/>
            <p:cNvSpPr/>
            <p:nvPr/>
          </p:nvSpPr>
          <p:spPr>
            <a:xfrm>
              <a:off x="2078294" y="2399663"/>
              <a:ext cx="357637" cy="34290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2108262" y="2364116"/>
              <a:ext cx="3276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200" dirty="0">
                  <a:solidFill>
                    <a:srgbClr val="000000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248" name="Down Arrow 247"/>
          <p:cNvSpPr/>
          <p:nvPr/>
        </p:nvSpPr>
        <p:spPr>
          <a:xfrm>
            <a:off x="3989743" y="1543051"/>
            <a:ext cx="462856" cy="631430"/>
          </a:xfrm>
          <a:prstGeom prst="downArrow">
            <a:avLst>
              <a:gd name="adj1" fmla="val 50000"/>
              <a:gd name="adj2" fmla="val 437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566900"/>
            <a:endParaRPr lang="en-US" sz="2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2" name="Down Arrow 221"/>
          <p:cNvSpPr/>
          <p:nvPr/>
        </p:nvSpPr>
        <p:spPr>
          <a:xfrm>
            <a:off x="4007260" y="3304833"/>
            <a:ext cx="462856" cy="1212252"/>
          </a:xfrm>
          <a:prstGeom prst="downArrow">
            <a:avLst>
              <a:gd name="adj1" fmla="val 50000"/>
              <a:gd name="adj2" fmla="val 437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566900"/>
            <a:endParaRPr lang="en-US" sz="2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23" name="Group 222"/>
          <p:cNvGrpSpPr/>
          <p:nvPr/>
        </p:nvGrpSpPr>
        <p:grpSpPr>
          <a:xfrm>
            <a:off x="1141169" y="3203464"/>
            <a:ext cx="1301195" cy="763235"/>
            <a:chOff x="1634496" y="2364116"/>
            <a:chExt cx="1301195" cy="763235"/>
          </a:xfrm>
        </p:grpSpPr>
        <p:sp>
          <p:nvSpPr>
            <p:cNvPr id="249" name="TextBox 248"/>
            <p:cNvSpPr txBox="1"/>
            <p:nvPr/>
          </p:nvSpPr>
          <p:spPr>
            <a:xfrm>
              <a:off x="1634496" y="2752890"/>
              <a:ext cx="1301195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66900">
                <a:lnSpc>
                  <a:spcPct val="80000"/>
                </a:lnSpc>
              </a:pPr>
              <a:r>
                <a:rPr lang="en-US" sz="2200" dirty="0">
                  <a:solidFill>
                    <a:srgbClr val="FFFFFF"/>
                  </a:solidFill>
                  <a:latin typeface="Calibri"/>
                </a:rPr>
                <a:t>Configure</a:t>
              </a:r>
            </a:p>
          </p:txBody>
        </p:sp>
        <p:sp>
          <p:nvSpPr>
            <p:cNvPr id="250" name="Oval 249"/>
            <p:cNvSpPr/>
            <p:nvPr/>
          </p:nvSpPr>
          <p:spPr>
            <a:xfrm>
              <a:off x="2078291" y="2418202"/>
              <a:ext cx="357632" cy="342901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2108262" y="2364116"/>
              <a:ext cx="3276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200" dirty="0">
                  <a:solidFill>
                    <a:srgbClr val="000000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366" name="Group 365"/>
          <p:cNvGrpSpPr/>
          <p:nvPr/>
        </p:nvGrpSpPr>
        <p:grpSpPr>
          <a:xfrm>
            <a:off x="2314813" y="2771595"/>
            <a:ext cx="1739662" cy="2101858"/>
            <a:chOff x="1589378" y="5127627"/>
            <a:chExt cx="1739662" cy="2101858"/>
          </a:xfrm>
        </p:grpSpPr>
        <p:sp>
          <p:nvSpPr>
            <p:cNvPr id="252" name="Connector 251"/>
            <p:cNvSpPr/>
            <p:nvPr/>
          </p:nvSpPr>
          <p:spPr>
            <a:xfrm>
              <a:off x="1862224" y="5127627"/>
              <a:ext cx="563851" cy="548071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1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6" name="Connector 285"/>
            <p:cNvSpPr/>
            <p:nvPr/>
          </p:nvSpPr>
          <p:spPr>
            <a:xfrm>
              <a:off x="2725462" y="5130027"/>
              <a:ext cx="563851" cy="548071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11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8" name="Connector 287"/>
            <p:cNvSpPr/>
            <p:nvPr/>
          </p:nvSpPr>
          <p:spPr>
            <a:xfrm>
              <a:off x="1860190" y="5921033"/>
              <a:ext cx="563851" cy="548071"/>
            </a:xfrm>
            <a:prstGeom prst="flowChartConnector">
              <a:avLst/>
            </a:prstGeom>
            <a:solidFill>
              <a:srgbClr val="D92A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1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0" name="Connector 289"/>
            <p:cNvSpPr/>
            <p:nvPr/>
          </p:nvSpPr>
          <p:spPr>
            <a:xfrm>
              <a:off x="2727013" y="5965072"/>
              <a:ext cx="563851" cy="548071"/>
            </a:xfrm>
            <a:prstGeom prst="flowChartConnector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1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2" name="Connector 291"/>
            <p:cNvSpPr/>
            <p:nvPr/>
          </p:nvSpPr>
          <p:spPr>
            <a:xfrm>
              <a:off x="1877496" y="6681414"/>
              <a:ext cx="563851" cy="548071"/>
            </a:xfrm>
            <a:prstGeom prst="flowChartConnector">
              <a:avLst/>
            </a:prstGeom>
            <a:solidFill>
              <a:srgbClr val="5CFF3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1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4" name="Connector 293"/>
            <p:cNvSpPr/>
            <p:nvPr/>
          </p:nvSpPr>
          <p:spPr>
            <a:xfrm>
              <a:off x="2742285" y="6681414"/>
              <a:ext cx="563851" cy="548071"/>
            </a:xfrm>
            <a:prstGeom prst="flowChartConnector">
              <a:avLst/>
            </a:prstGeom>
            <a:solidFill>
              <a:srgbClr val="FF0D1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110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98" name="Straight Arrow Connector 297"/>
            <p:cNvCxnSpPr>
              <a:stCxn id="252" idx="6"/>
              <a:endCxn id="286" idx="2"/>
            </p:cNvCxnSpPr>
            <p:nvPr/>
          </p:nvCxnSpPr>
          <p:spPr>
            <a:xfrm>
              <a:off x="2426075" y="5401663"/>
              <a:ext cx="299387" cy="2400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Arrow Connector 307"/>
            <p:cNvCxnSpPr>
              <a:stCxn id="286" idx="3"/>
              <a:endCxn id="288" idx="7"/>
            </p:cNvCxnSpPr>
            <p:nvPr/>
          </p:nvCxnSpPr>
          <p:spPr>
            <a:xfrm flipH="1">
              <a:off x="2341467" y="5597835"/>
              <a:ext cx="466569" cy="403461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Arrow Connector 309"/>
            <p:cNvCxnSpPr>
              <a:stCxn id="252" idx="4"/>
              <a:endCxn id="288" idx="0"/>
            </p:cNvCxnSpPr>
            <p:nvPr/>
          </p:nvCxnSpPr>
          <p:spPr>
            <a:xfrm flipH="1">
              <a:off x="2142116" y="5675698"/>
              <a:ext cx="2034" cy="245335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stCxn id="252" idx="5"/>
              <a:endCxn id="290" idx="1"/>
            </p:cNvCxnSpPr>
            <p:nvPr/>
          </p:nvCxnSpPr>
          <p:spPr>
            <a:xfrm>
              <a:off x="2343501" y="5595435"/>
              <a:ext cx="466086" cy="449900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stCxn id="288" idx="4"/>
              <a:endCxn id="292" idx="0"/>
            </p:cNvCxnSpPr>
            <p:nvPr/>
          </p:nvCxnSpPr>
          <p:spPr>
            <a:xfrm>
              <a:off x="2142116" y="6469104"/>
              <a:ext cx="17306" cy="212310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Freeform 99"/>
            <p:cNvSpPr/>
            <p:nvPr/>
          </p:nvSpPr>
          <p:spPr>
            <a:xfrm>
              <a:off x="1589378" y="5925915"/>
              <a:ext cx="353722" cy="521822"/>
            </a:xfrm>
            <a:custGeom>
              <a:avLst/>
              <a:gdLst>
                <a:gd name="connsiteX0" fmla="*/ 341022 w 353722"/>
                <a:gd name="connsiteY0" fmla="*/ 81185 h 521822"/>
                <a:gd name="connsiteX1" fmla="*/ 197089 w 353722"/>
                <a:gd name="connsiteY1" fmla="*/ 752 h 521822"/>
                <a:gd name="connsiteX2" fmla="*/ 10822 w 353722"/>
                <a:gd name="connsiteY2" fmla="*/ 123518 h 521822"/>
                <a:gd name="connsiteX3" fmla="*/ 44689 w 353722"/>
                <a:gd name="connsiteY3" fmla="*/ 432552 h 521822"/>
                <a:gd name="connsiteX4" fmla="*/ 230955 w 353722"/>
                <a:gd name="connsiteY4" fmla="*/ 521452 h 521822"/>
                <a:gd name="connsiteX5" fmla="*/ 353722 w 353722"/>
                <a:gd name="connsiteY5" fmla="*/ 466418 h 52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3722" h="521822">
                  <a:moveTo>
                    <a:pt x="341022" y="81185"/>
                  </a:moveTo>
                  <a:cubicBezTo>
                    <a:pt x="296572" y="37441"/>
                    <a:pt x="252122" y="-6303"/>
                    <a:pt x="197089" y="752"/>
                  </a:cubicBezTo>
                  <a:cubicBezTo>
                    <a:pt x="142056" y="7807"/>
                    <a:pt x="36222" y="51551"/>
                    <a:pt x="10822" y="123518"/>
                  </a:cubicBezTo>
                  <a:cubicBezTo>
                    <a:pt x="-14578" y="195485"/>
                    <a:pt x="8000" y="366230"/>
                    <a:pt x="44689" y="432552"/>
                  </a:cubicBezTo>
                  <a:cubicBezTo>
                    <a:pt x="81378" y="498874"/>
                    <a:pt x="179450" y="515808"/>
                    <a:pt x="230955" y="521452"/>
                  </a:cubicBezTo>
                  <a:cubicBezTo>
                    <a:pt x="282460" y="527096"/>
                    <a:pt x="353722" y="466418"/>
                    <a:pt x="353722" y="466418"/>
                  </a:cubicBezTo>
                </a:path>
              </a:pathLst>
            </a:custGeom>
            <a:ln w="9525" cmpd="sng">
              <a:solidFill>
                <a:srgbClr val="FF0000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26" name="Straight Arrow Connector 125"/>
            <p:cNvCxnSpPr>
              <a:stCxn id="288" idx="5"/>
              <a:endCxn id="294" idx="1"/>
            </p:cNvCxnSpPr>
            <p:nvPr/>
          </p:nvCxnSpPr>
          <p:spPr>
            <a:xfrm>
              <a:off x="2341467" y="6388841"/>
              <a:ext cx="483392" cy="372836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Arrow Connector 356"/>
            <p:cNvCxnSpPr>
              <a:stCxn id="290" idx="3"/>
              <a:endCxn id="292" idx="7"/>
            </p:cNvCxnSpPr>
            <p:nvPr/>
          </p:nvCxnSpPr>
          <p:spPr>
            <a:xfrm flipH="1">
              <a:off x="2358773" y="6432880"/>
              <a:ext cx="450814" cy="328797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3" name="TextBox 292"/>
            <p:cNvSpPr txBox="1"/>
            <p:nvPr/>
          </p:nvSpPr>
          <p:spPr>
            <a:xfrm>
              <a:off x="1907748" y="6743431"/>
              <a:ext cx="539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TCP</a:t>
              </a:r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2715508" y="6743431"/>
              <a:ext cx="613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1800" dirty="0">
                  <a:solidFill>
                    <a:prstClr val="white"/>
                  </a:solidFill>
                  <a:latin typeface="Calibri"/>
                </a:rPr>
                <a:t>New</a:t>
              </a: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1851061" y="5980857"/>
              <a:ext cx="583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1800" dirty="0">
                  <a:solidFill>
                    <a:prstClr val="white"/>
                  </a:solidFill>
                  <a:latin typeface="Calibri"/>
                </a:rPr>
                <a:t>IPv4</a:t>
              </a:r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2715751" y="6016679"/>
              <a:ext cx="583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1800" dirty="0">
                  <a:solidFill>
                    <a:prstClr val="white"/>
                  </a:solidFill>
                  <a:latin typeface="Calibri"/>
                </a:rPr>
                <a:t>IPv6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2708716" y="5233546"/>
              <a:ext cx="61015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1500" dirty="0">
                  <a:solidFill>
                    <a:srgbClr val="000000"/>
                  </a:solidFill>
                  <a:latin typeface="Calibri"/>
                </a:rPr>
                <a:t>VLAN</a:t>
              </a: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1884565" y="5164135"/>
              <a:ext cx="54785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100" dirty="0">
                  <a:solidFill>
                    <a:prstClr val="white"/>
                  </a:solidFill>
                  <a:latin typeface="Calibri"/>
                </a:rPr>
                <a:t>Eth</a:t>
              </a:r>
            </a:p>
          </p:txBody>
        </p:sp>
      </p:grpSp>
      <p:grpSp>
        <p:nvGrpSpPr>
          <p:cNvPr id="373" name="Group 372"/>
          <p:cNvGrpSpPr/>
          <p:nvPr/>
        </p:nvGrpSpPr>
        <p:grpSpPr>
          <a:xfrm>
            <a:off x="4070341" y="3084056"/>
            <a:ext cx="3701362" cy="1841271"/>
            <a:chOff x="4086925" y="5224007"/>
            <a:chExt cx="3701361" cy="1841271"/>
          </a:xfrm>
        </p:grpSpPr>
        <p:sp>
          <p:nvSpPr>
            <p:cNvPr id="374" name="Rectangle 373"/>
            <p:cNvSpPr/>
            <p:nvPr/>
          </p:nvSpPr>
          <p:spPr>
            <a:xfrm>
              <a:off x="4086925" y="5244116"/>
              <a:ext cx="673040" cy="22626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411898" y="5246867"/>
              <a:ext cx="673040" cy="1818411"/>
            </a:xfrm>
            <a:prstGeom prst="rect">
              <a:avLst/>
            </a:prstGeom>
            <a:solidFill>
              <a:srgbClr val="D92AFF">
                <a:alpha val="6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4086925" y="6542997"/>
              <a:ext cx="673040" cy="498185"/>
            </a:xfrm>
            <a:prstGeom prst="rect">
              <a:avLst/>
            </a:prstGeom>
            <a:solidFill>
              <a:srgbClr val="D92AFF">
                <a:alpha val="6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4086925" y="5569419"/>
              <a:ext cx="673040" cy="854731"/>
            </a:xfrm>
            <a:prstGeom prst="rect">
              <a:avLst/>
            </a:prstGeom>
            <a:solidFill>
              <a:srgbClr val="3366FF">
                <a:alpha val="6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7115246" y="5224007"/>
              <a:ext cx="673040" cy="854731"/>
            </a:xfrm>
            <a:prstGeom prst="rect">
              <a:avLst/>
            </a:prstGeom>
            <a:solidFill>
              <a:srgbClr val="3366FF">
                <a:alpha val="6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85" name="Group 384"/>
          <p:cNvGrpSpPr/>
          <p:nvPr/>
        </p:nvGrpSpPr>
        <p:grpSpPr>
          <a:xfrm>
            <a:off x="10344998" y="3092483"/>
            <a:ext cx="2285914" cy="1822210"/>
            <a:chOff x="10332765" y="5219381"/>
            <a:chExt cx="2285914" cy="1822209"/>
          </a:xfrm>
        </p:grpSpPr>
        <p:sp>
          <p:nvSpPr>
            <p:cNvPr id="386" name="Rectangle 385"/>
            <p:cNvSpPr/>
            <p:nvPr/>
          </p:nvSpPr>
          <p:spPr>
            <a:xfrm>
              <a:off x="10332765" y="5219381"/>
              <a:ext cx="673040" cy="1184249"/>
            </a:xfrm>
            <a:prstGeom prst="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11945639" y="5554422"/>
              <a:ext cx="673040" cy="1487168"/>
            </a:xfrm>
            <a:prstGeom prst="rect">
              <a:avLst/>
            </a:prstGeom>
            <a:solidFill>
              <a:srgbClr val="5CFF37">
                <a:alpha val="6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D0D-6CF7-1A4F-B573-4138400727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36" name="Picture 2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98" y="4020489"/>
            <a:ext cx="1706864" cy="8130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98425" y="-62493"/>
            <a:ext cx="1887243" cy="1620298"/>
            <a:chOff x="3298425" y="-62493"/>
            <a:chExt cx="1887243" cy="1620298"/>
          </a:xfrm>
        </p:grpSpPr>
        <p:sp>
          <p:nvSpPr>
            <p:cNvPr id="6" name="Rounded Rectangle 5"/>
            <p:cNvSpPr/>
            <p:nvPr/>
          </p:nvSpPr>
          <p:spPr>
            <a:xfrm>
              <a:off x="3298425" y="175191"/>
              <a:ext cx="1887243" cy="1382614"/>
            </a:xfrm>
            <a:prstGeom prst="roundRect">
              <a:avLst/>
            </a:prstGeom>
            <a:solidFill>
              <a:srgbClr val="0000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52448" y="-62493"/>
              <a:ext cx="81463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200" dirty="0">
                  <a:solidFill>
                    <a:srgbClr val="FFFFFF"/>
                  </a:solidFill>
                  <a:latin typeface="Calibri"/>
                </a:rPr>
                <a:t>dc.p4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36067" y="598071"/>
              <a:ext cx="136317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400" dirty="0">
                  <a:solidFill>
                    <a:srgbClr val="FFFFFF"/>
                  </a:solidFill>
                  <a:latin typeface="Calibri"/>
                </a:rPr>
                <a:t>(P4 code)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16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3 0.00039 L -0.04893 0.29159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3" y="145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4146E-6 -1.55924E-6 L 0.00098 0.26071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1302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48145E-7 3.80548E-6 L -0.00098 0.2609 " pathEditMode="relative" ptsTypes="AA">
                                      <p:cBhvr>
                                        <p:cTn id="48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/>
      <p:bldP spid="2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255"/>
          <p:cNvSpPr/>
          <p:nvPr/>
        </p:nvSpPr>
        <p:spPr>
          <a:xfrm>
            <a:off x="260234" y="3943351"/>
            <a:ext cx="14073497" cy="412242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50776" y="4517082"/>
            <a:ext cx="12299811" cy="3219580"/>
          </a:xfrm>
          <a:prstGeom prst="rect">
            <a:avLst/>
          </a:prstGeom>
          <a:noFill/>
          <a:ln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566900"/>
            <a:endParaRPr lang="en-US" sz="2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54797" y="4925140"/>
            <a:ext cx="2214266" cy="2467793"/>
          </a:xfrm>
          <a:prstGeom prst="roundRect">
            <a:avLst/>
          </a:prstGeom>
          <a:noFill/>
          <a:ln>
            <a:solidFill>
              <a:srgbClr val="00000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566900"/>
            <a:endParaRPr lang="en-US" sz="2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51" name="Group 350"/>
          <p:cNvGrpSpPr/>
          <p:nvPr/>
        </p:nvGrpSpPr>
        <p:grpSpPr>
          <a:xfrm>
            <a:off x="432958" y="5224228"/>
            <a:ext cx="717818" cy="1828800"/>
            <a:chOff x="736030" y="5224227"/>
            <a:chExt cx="717818" cy="182880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736030" y="52242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36030" y="53766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36030" y="55290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36030" y="56814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36030" y="58338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36030" y="59862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36030" y="61386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36030" y="62910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36030" y="64434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36030" y="65958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36030" y="67482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36030" y="69006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36030" y="7053027"/>
              <a:ext cx="717818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2072062" y="4637255"/>
            <a:ext cx="855511" cy="403310"/>
          </a:xfrm>
          <a:prstGeom prst="rect">
            <a:avLst/>
          </a:prstGeom>
          <a:solidFill>
            <a:srgbClr val="FFFFFF"/>
          </a:solidFill>
        </p:spPr>
        <p:txBody>
          <a:bodyPr wrap="none" lIns="79370" tIns="39685" rIns="79370" bIns="39685" rtlCol="0">
            <a:spAutoFit/>
          </a:bodyPr>
          <a:lstStyle/>
          <a:p>
            <a:pPr defTabSz="566900"/>
            <a:r>
              <a:rPr lang="en-US" sz="2100" dirty="0">
                <a:solidFill>
                  <a:prstClr val="black"/>
                </a:solidFill>
                <a:latin typeface="Calibri"/>
              </a:rPr>
              <a:t>Parser</a:t>
            </a:r>
          </a:p>
        </p:txBody>
      </p:sp>
      <p:grpSp>
        <p:nvGrpSpPr>
          <p:cNvPr id="353" name="Group 352"/>
          <p:cNvGrpSpPr/>
          <p:nvPr/>
        </p:nvGrpSpPr>
        <p:grpSpPr>
          <a:xfrm>
            <a:off x="3912579" y="4637252"/>
            <a:ext cx="4313638" cy="2755680"/>
            <a:chOff x="3912580" y="4637251"/>
            <a:chExt cx="4313638" cy="2755680"/>
          </a:xfrm>
        </p:grpSpPr>
        <p:grpSp>
          <p:nvGrpSpPr>
            <p:cNvPr id="147" name="Group 146"/>
            <p:cNvGrpSpPr/>
            <p:nvPr/>
          </p:nvGrpSpPr>
          <p:grpSpPr>
            <a:xfrm>
              <a:off x="4086925" y="5244116"/>
              <a:ext cx="981004" cy="1829837"/>
              <a:chOff x="5824031" y="5258222"/>
              <a:chExt cx="981004" cy="1829837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3" name="Trapezoid 10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04" name="Straight Connector 103"/>
                <p:cNvCxnSpPr>
                  <a:stCxn id="102" idx="3"/>
                  <a:endCxn id="10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Group 104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106" name="Rectangle 105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7" name="Trapezoid 106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08" name="Straight Connector 107"/>
                <p:cNvCxnSpPr>
                  <a:stCxn id="106" idx="3"/>
                  <a:endCxn id="107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1" name="Trapezoid 110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12" name="Straight Connector 111"/>
                <p:cNvCxnSpPr>
                  <a:stCxn id="110" idx="3"/>
                  <a:endCxn id="111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114" name="Rectangle 113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5" name="Trapezoid 114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16" name="Straight Connector 115"/>
                <p:cNvCxnSpPr>
                  <a:stCxn id="114" idx="3"/>
                  <a:endCxn id="115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" name="Group 116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118" name="Rectangle 11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9" name="Trapezoid 11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20" name="Straight Connector 119"/>
                <p:cNvCxnSpPr>
                  <a:stCxn id="118" idx="3"/>
                  <a:endCxn id="11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3" name="Trapezoid 12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24" name="Straight Connector 123"/>
                <p:cNvCxnSpPr>
                  <a:stCxn id="122" idx="3"/>
                  <a:endCxn id="12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6" name="Rounded Rectangle 145"/>
            <p:cNvSpPr/>
            <p:nvPr/>
          </p:nvSpPr>
          <p:spPr>
            <a:xfrm>
              <a:off x="3912580" y="4925137"/>
              <a:ext cx="4313638" cy="2467794"/>
            </a:xfrm>
            <a:prstGeom prst="roundRect">
              <a:avLst/>
            </a:prstGeom>
            <a:noFill/>
            <a:ln>
              <a:solidFill>
                <a:srgbClr val="00000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27694" y="4637251"/>
              <a:ext cx="2562383" cy="4154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100" dirty="0">
                  <a:solidFill>
                    <a:prstClr val="black"/>
                  </a:solidFill>
                  <a:latin typeface="Calibri"/>
                </a:rPr>
                <a:t>Ingress </a:t>
              </a:r>
              <a:r>
                <a:rPr lang="en-US" sz="2100" dirty="0" err="1">
                  <a:solidFill>
                    <a:prstClr val="black"/>
                  </a:solidFill>
                  <a:latin typeface="Calibri"/>
                </a:rPr>
                <a:t>Match+Action</a:t>
              </a:r>
              <a:endParaRPr lang="en-US" sz="21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5402985" y="5235442"/>
              <a:ext cx="981004" cy="1829837"/>
              <a:chOff x="5824031" y="5258222"/>
              <a:chExt cx="981004" cy="1829837"/>
            </a:xfrm>
          </p:grpSpPr>
          <p:grpSp>
            <p:nvGrpSpPr>
              <p:cNvPr id="150" name="Group 149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171" name="Rectangle 170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2" name="Trapezoid 171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73" name="Straight Connector 172"/>
                <p:cNvCxnSpPr>
                  <a:stCxn id="171" idx="3"/>
                  <a:endCxn id="172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168" name="Rectangle 16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9" name="Trapezoid 16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70" name="Straight Connector 169"/>
                <p:cNvCxnSpPr>
                  <a:stCxn id="168" idx="3"/>
                  <a:endCxn id="16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165" name="Rectangle 164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6" name="Trapezoid 165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67" name="Straight Connector 166"/>
                <p:cNvCxnSpPr>
                  <a:stCxn id="165" idx="3"/>
                  <a:endCxn id="166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162" name="Rectangle 16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3" name="Trapezoid 16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64" name="Straight Connector 163"/>
                <p:cNvCxnSpPr>
                  <a:stCxn id="162" idx="3"/>
                  <a:endCxn id="16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159" name="Rectangle 158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0" name="Trapezoid 159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61" name="Straight Connector 160"/>
                <p:cNvCxnSpPr>
                  <a:stCxn id="159" idx="3"/>
                  <a:endCxn id="160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156" name="Rectangle 155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7" name="Trapezoid 156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58" name="Straight Connector 157"/>
                <p:cNvCxnSpPr>
                  <a:stCxn id="156" idx="3"/>
                  <a:endCxn id="157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5" name="Group 174"/>
            <p:cNvGrpSpPr/>
            <p:nvPr/>
          </p:nvGrpSpPr>
          <p:grpSpPr>
            <a:xfrm>
              <a:off x="7101897" y="5226768"/>
              <a:ext cx="981004" cy="1829837"/>
              <a:chOff x="5824031" y="5258222"/>
              <a:chExt cx="981004" cy="1829837"/>
            </a:xfrm>
          </p:grpSpPr>
          <p:grpSp>
            <p:nvGrpSpPr>
              <p:cNvPr id="176" name="Group 175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197" name="Rectangle 196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8" name="Trapezoid 197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9" name="Straight Connector 198"/>
                <p:cNvCxnSpPr>
                  <a:stCxn id="197" idx="3"/>
                  <a:endCxn id="198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194" name="Rectangle 193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5" name="Trapezoid 194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6" name="Straight Connector 195"/>
                <p:cNvCxnSpPr>
                  <a:stCxn id="194" idx="3"/>
                  <a:endCxn id="195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191" name="Rectangle 190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2" name="Trapezoid 191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3" name="Straight Connector 192"/>
                <p:cNvCxnSpPr>
                  <a:stCxn id="191" idx="3"/>
                  <a:endCxn id="192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9" name="Trapezoid 18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0" name="Straight Connector 189"/>
                <p:cNvCxnSpPr>
                  <a:stCxn id="188" idx="3"/>
                  <a:endCxn id="18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185" name="Rectangle 184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6" name="Trapezoid 185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87" name="Straight Connector 186"/>
                <p:cNvCxnSpPr>
                  <a:stCxn id="185" idx="3"/>
                  <a:endCxn id="186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182" name="Rectangle 18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3" name="Trapezoid 18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84" name="Straight Connector 183"/>
                <p:cNvCxnSpPr>
                  <a:stCxn id="182" idx="3"/>
                  <a:endCxn id="18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54" name="Straight Connector 253"/>
            <p:cNvCxnSpPr/>
            <p:nvPr/>
          </p:nvCxnSpPr>
          <p:spPr>
            <a:xfrm>
              <a:off x="6738451" y="5244116"/>
              <a:ext cx="0" cy="1808911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5" name="Group 354"/>
          <p:cNvGrpSpPr/>
          <p:nvPr/>
        </p:nvGrpSpPr>
        <p:grpSpPr>
          <a:xfrm>
            <a:off x="10145676" y="4637252"/>
            <a:ext cx="2940889" cy="2755680"/>
            <a:chOff x="10145668" y="4637251"/>
            <a:chExt cx="2940890" cy="2755680"/>
          </a:xfrm>
        </p:grpSpPr>
        <p:grpSp>
          <p:nvGrpSpPr>
            <p:cNvPr id="259" name="Group 258"/>
            <p:cNvGrpSpPr/>
            <p:nvPr/>
          </p:nvGrpSpPr>
          <p:grpSpPr>
            <a:xfrm>
              <a:off x="10330566" y="5219382"/>
              <a:ext cx="981004" cy="1829837"/>
              <a:chOff x="5824031" y="5258222"/>
              <a:chExt cx="981004" cy="1829837"/>
            </a:xfrm>
          </p:grpSpPr>
          <p:grpSp>
            <p:nvGrpSpPr>
              <p:cNvPr id="260" name="Group 259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281" name="Rectangle 280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2" name="Trapezoid 281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83" name="Straight Connector 282"/>
                <p:cNvCxnSpPr>
                  <a:stCxn id="281" idx="3"/>
                  <a:endCxn id="282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278" name="Rectangle 27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9" name="Trapezoid 27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80" name="Straight Connector 279"/>
                <p:cNvCxnSpPr>
                  <a:stCxn id="278" idx="3"/>
                  <a:endCxn id="27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275" name="Rectangle 274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6" name="Trapezoid 275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77" name="Straight Connector 276"/>
                <p:cNvCxnSpPr>
                  <a:stCxn id="275" idx="3"/>
                  <a:endCxn id="276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272" name="Rectangle 271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3" name="Trapezoid 272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74" name="Straight Connector 273"/>
                <p:cNvCxnSpPr>
                  <a:stCxn id="272" idx="3"/>
                  <a:endCxn id="273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269" name="Rectangle 268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0" name="Trapezoid 269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71" name="Straight Connector 270"/>
                <p:cNvCxnSpPr>
                  <a:stCxn id="269" idx="3"/>
                  <a:endCxn id="270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266" name="Rectangle 265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67" name="Trapezoid 266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268" name="Straight Connector 267"/>
                <p:cNvCxnSpPr>
                  <a:stCxn id="266" idx="3"/>
                  <a:endCxn id="267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4" name="Rounded Rectangle 283"/>
            <p:cNvSpPr/>
            <p:nvPr/>
          </p:nvSpPr>
          <p:spPr>
            <a:xfrm>
              <a:off x="10145668" y="4925137"/>
              <a:ext cx="2940890" cy="2467794"/>
            </a:xfrm>
            <a:prstGeom prst="roundRect">
              <a:avLst/>
            </a:prstGeom>
            <a:noFill/>
            <a:ln>
              <a:solidFill>
                <a:srgbClr val="00000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10193198" y="4637251"/>
              <a:ext cx="2484538" cy="4154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100" dirty="0">
                  <a:solidFill>
                    <a:prstClr val="black"/>
                  </a:solidFill>
                  <a:latin typeface="Calibri"/>
                </a:rPr>
                <a:t>Egress </a:t>
              </a:r>
              <a:r>
                <a:rPr lang="en-US" sz="2100" dirty="0" err="1">
                  <a:solidFill>
                    <a:prstClr val="black"/>
                  </a:solidFill>
                  <a:latin typeface="Calibri"/>
                </a:rPr>
                <a:t>Match+Action</a:t>
              </a:r>
              <a:endParaRPr lang="en-US" sz="21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1" name="Group 310"/>
            <p:cNvGrpSpPr/>
            <p:nvPr/>
          </p:nvGrpSpPr>
          <p:grpSpPr>
            <a:xfrm>
              <a:off x="11945639" y="5214923"/>
              <a:ext cx="981004" cy="1829837"/>
              <a:chOff x="5824031" y="5258222"/>
              <a:chExt cx="981004" cy="1829837"/>
            </a:xfrm>
          </p:grpSpPr>
          <p:grpSp>
            <p:nvGrpSpPr>
              <p:cNvPr id="312" name="Group 311"/>
              <p:cNvGrpSpPr/>
              <p:nvPr/>
            </p:nvGrpSpPr>
            <p:grpSpPr>
              <a:xfrm>
                <a:off x="5824031" y="5258222"/>
                <a:ext cx="981004" cy="234942"/>
                <a:chOff x="6032561" y="5255985"/>
                <a:chExt cx="981004" cy="234942"/>
              </a:xfrm>
            </p:grpSpPr>
            <p:sp>
              <p:nvSpPr>
                <p:cNvPr id="333" name="Rectangle 332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34" name="Trapezoid 333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5" name="Straight Connector 334"/>
                <p:cNvCxnSpPr>
                  <a:stCxn id="333" idx="3"/>
                  <a:endCxn id="334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3" name="Group 312"/>
              <p:cNvGrpSpPr/>
              <p:nvPr/>
            </p:nvGrpSpPr>
            <p:grpSpPr>
              <a:xfrm>
                <a:off x="5824031" y="5577201"/>
                <a:ext cx="981004" cy="234942"/>
                <a:chOff x="6032561" y="5255985"/>
                <a:chExt cx="981004" cy="234942"/>
              </a:xfrm>
            </p:grpSpPr>
            <p:sp>
              <p:nvSpPr>
                <p:cNvPr id="330" name="Rectangle 329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31" name="Trapezoid 330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32" name="Straight Connector 331"/>
                <p:cNvCxnSpPr>
                  <a:stCxn id="330" idx="3"/>
                  <a:endCxn id="331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4" name="Group 313"/>
              <p:cNvGrpSpPr/>
              <p:nvPr/>
            </p:nvGrpSpPr>
            <p:grpSpPr>
              <a:xfrm>
                <a:off x="5824031" y="5896180"/>
                <a:ext cx="981004" cy="234942"/>
                <a:chOff x="6032561" y="5255985"/>
                <a:chExt cx="981004" cy="234942"/>
              </a:xfrm>
            </p:grpSpPr>
            <p:sp>
              <p:nvSpPr>
                <p:cNvPr id="327" name="Rectangle 326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28" name="Trapezoid 327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9" name="Straight Connector 328"/>
                <p:cNvCxnSpPr>
                  <a:stCxn id="327" idx="3"/>
                  <a:endCxn id="328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5" name="Group 314"/>
              <p:cNvGrpSpPr/>
              <p:nvPr/>
            </p:nvGrpSpPr>
            <p:grpSpPr>
              <a:xfrm>
                <a:off x="5824031" y="6215159"/>
                <a:ext cx="981004" cy="234942"/>
                <a:chOff x="6032561" y="5255985"/>
                <a:chExt cx="981004" cy="234942"/>
              </a:xfrm>
            </p:grpSpPr>
            <p:sp>
              <p:nvSpPr>
                <p:cNvPr id="324" name="Rectangle 323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25" name="Trapezoid 324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6" name="Straight Connector 325"/>
                <p:cNvCxnSpPr>
                  <a:stCxn id="324" idx="3"/>
                  <a:endCxn id="325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" name="Group 315"/>
              <p:cNvGrpSpPr/>
              <p:nvPr/>
            </p:nvGrpSpPr>
            <p:grpSpPr>
              <a:xfrm>
                <a:off x="5824031" y="6534138"/>
                <a:ext cx="981004" cy="234942"/>
                <a:chOff x="6032561" y="5255985"/>
                <a:chExt cx="981004" cy="234942"/>
              </a:xfrm>
            </p:grpSpPr>
            <p:sp>
              <p:nvSpPr>
                <p:cNvPr id="321" name="Rectangle 320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22" name="Trapezoid 321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3" name="Straight Connector 322"/>
                <p:cNvCxnSpPr>
                  <a:stCxn id="321" idx="3"/>
                  <a:endCxn id="322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7" name="Group 316"/>
              <p:cNvGrpSpPr/>
              <p:nvPr/>
            </p:nvGrpSpPr>
            <p:grpSpPr>
              <a:xfrm>
                <a:off x="5824031" y="6853117"/>
                <a:ext cx="981004" cy="234942"/>
                <a:chOff x="6032561" y="5255985"/>
                <a:chExt cx="981004" cy="234942"/>
              </a:xfrm>
            </p:grpSpPr>
            <p:sp>
              <p:nvSpPr>
                <p:cNvPr id="318" name="Rectangle 317"/>
                <p:cNvSpPr/>
                <p:nvPr/>
              </p:nvSpPr>
              <p:spPr>
                <a:xfrm>
                  <a:off x="6032561" y="5255985"/>
                  <a:ext cx="673040" cy="234942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19" name="Trapezoid 318"/>
                <p:cNvSpPr/>
                <p:nvPr/>
              </p:nvSpPr>
              <p:spPr>
                <a:xfrm rot="5400000">
                  <a:off x="6780209" y="5254400"/>
                  <a:ext cx="231771" cy="234941"/>
                </a:xfrm>
                <a:prstGeom prst="trapezoid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566900"/>
                  <a:endParaRPr lang="en-US" sz="22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0" name="Straight Connector 319"/>
                <p:cNvCxnSpPr>
                  <a:stCxn id="318" idx="3"/>
                  <a:endCxn id="319" idx="2"/>
                </p:cNvCxnSpPr>
                <p:nvPr/>
              </p:nvCxnSpPr>
              <p:spPr>
                <a:xfrm flipV="1">
                  <a:off x="6705601" y="5371871"/>
                  <a:ext cx="73023" cy="1585"/>
                </a:xfrm>
                <a:prstGeom prst="line">
                  <a:avLst/>
                </a:prstGeom>
                <a:ln w="127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36" name="Straight Connector 335"/>
            <p:cNvCxnSpPr/>
            <p:nvPr/>
          </p:nvCxnSpPr>
          <p:spPr>
            <a:xfrm>
              <a:off x="11611057" y="5232271"/>
              <a:ext cx="0" cy="1808911"/>
            </a:xfrm>
            <a:prstGeom prst="line">
              <a:avLst/>
            </a:prstGeom>
            <a:ln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0" name="Group 349"/>
          <p:cNvGrpSpPr/>
          <p:nvPr/>
        </p:nvGrpSpPr>
        <p:grpSpPr>
          <a:xfrm>
            <a:off x="13450587" y="5219382"/>
            <a:ext cx="717818" cy="1828800"/>
            <a:chOff x="13450587" y="5131758"/>
            <a:chExt cx="717818" cy="1828800"/>
          </a:xfrm>
        </p:grpSpPr>
        <p:cxnSp>
          <p:nvCxnSpPr>
            <p:cNvPr id="337" name="Straight Arrow Connector 336"/>
            <p:cNvCxnSpPr/>
            <p:nvPr/>
          </p:nvCxnSpPr>
          <p:spPr>
            <a:xfrm>
              <a:off x="13450587" y="51317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/>
            <p:nvPr/>
          </p:nvCxnSpPr>
          <p:spPr>
            <a:xfrm>
              <a:off x="13450587" y="52841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/>
            <p:cNvCxnSpPr/>
            <p:nvPr/>
          </p:nvCxnSpPr>
          <p:spPr>
            <a:xfrm>
              <a:off x="13450587" y="54365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/>
            <p:nvPr/>
          </p:nvCxnSpPr>
          <p:spPr>
            <a:xfrm>
              <a:off x="13450587" y="55889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Arrow Connector 340"/>
            <p:cNvCxnSpPr/>
            <p:nvPr/>
          </p:nvCxnSpPr>
          <p:spPr>
            <a:xfrm>
              <a:off x="13450587" y="57413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/>
            <p:nvPr/>
          </p:nvCxnSpPr>
          <p:spPr>
            <a:xfrm>
              <a:off x="13450587" y="58937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/>
            <p:cNvCxnSpPr/>
            <p:nvPr/>
          </p:nvCxnSpPr>
          <p:spPr>
            <a:xfrm>
              <a:off x="13450587" y="60461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/>
            <p:cNvCxnSpPr/>
            <p:nvPr/>
          </p:nvCxnSpPr>
          <p:spPr>
            <a:xfrm>
              <a:off x="13450587" y="61985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/>
            <p:nvPr/>
          </p:nvCxnSpPr>
          <p:spPr>
            <a:xfrm>
              <a:off x="13450587" y="63509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/>
            <p:nvPr/>
          </p:nvCxnSpPr>
          <p:spPr>
            <a:xfrm>
              <a:off x="13450587" y="65033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/>
            <p:cNvCxnSpPr/>
            <p:nvPr/>
          </p:nvCxnSpPr>
          <p:spPr>
            <a:xfrm>
              <a:off x="13450587" y="66557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/>
            <p:nvPr/>
          </p:nvCxnSpPr>
          <p:spPr>
            <a:xfrm>
              <a:off x="13450587" y="68081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/>
            <p:nvPr/>
          </p:nvCxnSpPr>
          <p:spPr>
            <a:xfrm>
              <a:off x="13450587" y="6960558"/>
              <a:ext cx="717818" cy="0"/>
            </a:xfrm>
            <a:prstGeom prst="straightConnector1">
              <a:avLst/>
            </a:prstGeom>
            <a:ln>
              <a:solidFill>
                <a:srgbClr val="558ED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4" name="Group 353"/>
          <p:cNvGrpSpPr/>
          <p:nvPr/>
        </p:nvGrpSpPr>
        <p:grpSpPr>
          <a:xfrm>
            <a:off x="8471560" y="4637252"/>
            <a:ext cx="1443197" cy="2755680"/>
            <a:chOff x="8471560" y="4637251"/>
            <a:chExt cx="1443196" cy="2755680"/>
          </a:xfrm>
        </p:grpSpPr>
        <p:sp>
          <p:nvSpPr>
            <p:cNvPr id="131" name="Rounded Rectangle 130"/>
            <p:cNvSpPr/>
            <p:nvPr/>
          </p:nvSpPr>
          <p:spPr>
            <a:xfrm>
              <a:off x="8471560" y="4925137"/>
              <a:ext cx="1443196" cy="2467794"/>
            </a:xfrm>
            <a:prstGeom prst="roundRect">
              <a:avLst/>
            </a:prstGeom>
            <a:noFill/>
            <a:ln>
              <a:solidFill>
                <a:srgbClr val="00000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48" name="Group 147"/>
            <p:cNvGrpSpPr/>
            <p:nvPr/>
          </p:nvGrpSpPr>
          <p:grpSpPr>
            <a:xfrm>
              <a:off x="8838383" y="5301834"/>
              <a:ext cx="706967" cy="1677596"/>
              <a:chOff x="8157633" y="1547984"/>
              <a:chExt cx="706967" cy="1677596"/>
            </a:xfrm>
          </p:grpSpPr>
          <p:sp>
            <p:nvSpPr>
              <p:cNvPr id="137" name="Freeform 136"/>
              <p:cNvSpPr/>
              <p:nvPr/>
            </p:nvSpPr>
            <p:spPr>
              <a:xfrm>
                <a:off x="8157633" y="1547984"/>
                <a:ext cx="706967" cy="368300"/>
              </a:xfrm>
              <a:custGeom>
                <a:avLst/>
                <a:gdLst>
                  <a:gd name="connsiteX0" fmla="*/ 0 w 706967"/>
                  <a:gd name="connsiteY0" fmla="*/ 0 h 368300"/>
                  <a:gd name="connsiteX1" fmla="*/ 706967 w 706967"/>
                  <a:gd name="connsiteY1" fmla="*/ 4233 h 368300"/>
                  <a:gd name="connsiteX2" fmla="*/ 702734 w 706967"/>
                  <a:gd name="connsiteY2" fmla="*/ 368300 h 368300"/>
                  <a:gd name="connsiteX3" fmla="*/ 4234 w 706967"/>
                  <a:gd name="connsiteY3" fmla="*/ 368300 h 368300"/>
                  <a:gd name="connsiteX4" fmla="*/ 4234 w 706967"/>
                  <a:gd name="connsiteY4" fmla="*/ 368300 h 368300"/>
                  <a:gd name="connsiteX5" fmla="*/ 4234 w 706967"/>
                  <a:gd name="connsiteY5" fmla="*/ 36830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6967" h="368300">
                    <a:moveTo>
                      <a:pt x="0" y="0"/>
                    </a:moveTo>
                    <a:lnTo>
                      <a:pt x="706967" y="4233"/>
                    </a:lnTo>
                    <a:lnTo>
                      <a:pt x="7027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</a:path>
                </a:pathLst>
              </a:cu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566900"/>
                <a:endParaRPr lang="en-US" sz="2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39" name="Straight Connector 138"/>
              <p:cNvCxnSpPr/>
              <p:nvPr/>
            </p:nvCxnSpPr>
            <p:spPr>
              <a:xfrm>
                <a:off x="8610600" y="1603018"/>
                <a:ext cx="0" cy="267433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Freeform 139"/>
              <p:cNvSpPr/>
              <p:nvPr/>
            </p:nvSpPr>
            <p:spPr>
              <a:xfrm>
                <a:off x="8157633" y="1984416"/>
                <a:ext cx="706967" cy="368300"/>
              </a:xfrm>
              <a:custGeom>
                <a:avLst/>
                <a:gdLst>
                  <a:gd name="connsiteX0" fmla="*/ 0 w 706967"/>
                  <a:gd name="connsiteY0" fmla="*/ 0 h 368300"/>
                  <a:gd name="connsiteX1" fmla="*/ 706967 w 706967"/>
                  <a:gd name="connsiteY1" fmla="*/ 4233 h 368300"/>
                  <a:gd name="connsiteX2" fmla="*/ 702734 w 706967"/>
                  <a:gd name="connsiteY2" fmla="*/ 368300 h 368300"/>
                  <a:gd name="connsiteX3" fmla="*/ 4234 w 706967"/>
                  <a:gd name="connsiteY3" fmla="*/ 368300 h 368300"/>
                  <a:gd name="connsiteX4" fmla="*/ 4234 w 706967"/>
                  <a:gd name="connsiteY4" fmla="*/ 368300 h 368300"/>
                  <a:gd name="connsiteX5" fmla="*/ 4234 w 706967"/>
                  <a:gd name="connsiteY5" fmla="*/ 36830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6967" h="368300">
                    <a:moveTo>
                      <a:pt x="0" y="0"/>
                    </a:moveTo>
                    <a:lnTo>
                      <a:pt x="706967" y="4233"/>
                    </a:lnTo>
                    <a:lnTo>
                      <a:pt x="7027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</a:path>
                </a:pathLst>
              </a:cu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566900"/>
                <a:endParaRPr lang="en-US" sz="2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41" name="Straight Connector 140"/>
              <p:cNvCxnSpPr/>
              <p:nvPr/>
            </p:nvCxnSpPr>
            <p:spPr>
              <a:xfrm>
                <a:off x="8610600" y="2039450"/>
                <a:ext cx="0" cy="267433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Freeform 141"/>
              <p:cNvSpPr/>
              <p:nvPr/>
            </p:nvSpPr>
            <p:spPr>
              <a:xfrm>
                <a:off x="8157633" y="2420848"/>
                <a:ext cx="706967" cy="368300"/>
              </a:xfrm>
              <a:custGeom>
                <a:avLst/>
                <a:gdLst>
                  <a:gd name="connsiteX0" fmla="*/ 0 w 706967"/>
                  <a:gd name="connsiteY0" fmla="*/ 0 h 368300"/>
                  <a:gd name="connsiteX1" fmla="*/ 706967 w 706967"/>
                  <a:gd name="connsiteY1" fmla="*/ 4233 h 368300"/>
                  <a:gd name="connsiteX2" fmla="*/ 702734 w 706967"/>
                  <a:gd name="connsiteY2" fmla="*/ 368300 h 368300"/>
                  <a:gd name="connsiteX3" fmla="*/ 4234 w 706967"/>
                  <a:gd name="connsiteY3" fmla="*/ 368300 h 368300"/>
                  <a:gd name="connsiteX4" fmla="*/ 4234 w 706967"/>
                  <a:gd name="connsiteY4" fmla="*/ 368300 h 368300"/>
                  <a:gd name="connsiteX5" fmla="*/ 4234 w 706967"/>
                  <a:gd name="connsiteY5" fmla="*/ 36830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6967" h="368300">
                    <a:moveTo>
                      <a:pt x="0" y="0"/>
                    </a:moveTo>
                    <a:lnTo>
                      <a:pt x="706967" y="4233"/>
                    </a:lnTo>
                    <a:lnTo>
                      <a:pt x="7027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</a:path>
                </a:pathLst>
              </a:cu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566900"/>
                <a:endParaRPr lang="en-US" sz="2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43" name="Straight Connector 142"/>
              <p:cNvCxnSpPr/>
              <p:nvPr/>
            </p:nvCxnSpPr>
            <p:spPr>
              <a:xfrm>
                <a:off x="8610600" y="2475882"/>
                <a:ext cx="0" cy="267433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Freeform 143"/>
              <p:cNvSpPr/>
              <p:nvPr/>
            </p:nvSpPr>
            <p:spPr>
              <a:xfrm>
                <a:off x="8157633" y="2857280"/>
                <a:ext cx="706967" cy="368300"/>
              </a:xfrm>
              <a:custGeom>
                <a:avLst/>
                <a:gdLst>
                  <a:gd name="connsiteX0" fmla="*/ 0 w 706967"/>
                  <a:gd name="connsiteY0" fmla="*/ 0 h 368300"/>
                  <a:gd name="connsiteX1" fmla="*/ 706967 w 706967"/>
                  <a:gd name="connsiteY1" fmla="*/ 4233 h 368300"/>
                  <a:gd name="connsiteX2" fmla="*/ 702734 w 706967"/>
                  <a:gd name="connsiteY2" fmla="*/ 368300 h 368300"/>
                  <a:gd name="connsiteX3" fmla="*/ 4234 w 706967"/>
                  <a:gd name="connsiteY3" fmla="*/ 368300 h 368300"/>
                  <a:gd name="connsiteX4" fmla="*/ 4234 w 706967"/>
                  <a:gd name="connsiteY4" fmla="*/ 368300 h 368300"/>
                  <a:gd name="connsiteX5" fmla="*/ 4234 w 706967"/>
                  <a:gd name="connsiteY5" fmla="*/ 36830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6967" h="368300">
                    <a:moveTo>
                      <a:pt x="0" y="0"/>
                    </a:moveTo>
                    <a:lnTo>
                      <a:pt x="706967" y="4233"/>
                    </a:lnTo>
                    <a:lnTo>
                      <a:pt x="7027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  <a:lnTo>
                      <a:pt x="4234" y="368300"/>
                    </a:lnTo>
                  </a:path>
                </a:pathLst>
              </a:cu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566900"/>
                <a:endParaRPr lang="en-US" sz="2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45" name="Straight Connector 144"/>
              <p:cNvCxnSpPr/>
              <p:nvPr/>
            </p:nvCxnSpPr>
            <p:spPr>
              <a:xfrm>
                <a:off x="8610600" y="2912314"/>
                <a:ext cx="0" cy="267433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2" name="TextBox 351"/>
            <p:cNvSpPr txBox="1"/>
            <p:nvPr/>
          </p:nvSpPr>
          <p:spPr>
            <a:xfrm>
              <a:off x="8628278" y="4637251"/>
              <a:ext cx="1022165" cy="4154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100" dirty="0">
                  <a:solidFill>
                    <a:prstClr val="black"/>
                  </a:solidFill>
                  <a:latin typeface="Calibri"/>
                </a:rPr>
                <a:t>Queues</a:t>
              </a:r>
            </a:p>
          </p:txBody>
        </p:sp>
      </p:grpSp>
      <p:grpSp>
        <p:nvGrpSpPr>
          <p:cNvPr id="366" name="Group 365"/>
          <p:cNvGrpSpPr/>
          <p:nvPr/>
        </p:nvGrpSpPr>
        <p:grpSpPr>
          <a:xfrm>
            <a:off x="1583293" y="5184767"/>
            <a:ext cx="1729253" cy="2101858"/>
            <a:chOff x="1589378" y="5127627"/>
            <a:chExt cx="1729253" cy="2101858"/>
          </a:xfrm>
        </p:grpSpPr>
        <p:sp>
          <p:nvSpPr>
            <p:cNvPr id="252" name="Connector 251"/>
            <p:cNvSpPr/>
            <p:nvPr/>
          </p:nvSpPr>
          <p:spPr>
            <a:xfrm>
              <a:off x="1862224" y="5127627"/>
              <a:ext cx="563851" cy="548071"/>
            </a:xfrm>
            <a:prstGeom prst="flowChartConnector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1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6" name="Connector 285"/>
            <p:cNvSpPr/>
            <p:nvPr/>
          </p:nvSpPr>
          <p:spPr>
            <a:xfrm>
              <a:off x="2725462" y="5130027"/>
              <a:ext cx="563851" cy="548071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11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8" name="Connector 287"/>
            <p:cNvSpPr/>
            <p:nvPr/>
          </p:nvSpPr>
          <p:spPr>
            <a:xfrm>
              <a:off x="1860190" y="5921033"/>
              <a:ext cx="563851" cy="548071"/>
            </a:xfrm>
            <a:prstGeom prst="flowChartConnector">
              <a:avLst/>
            </a:prstGeom>
            <a:solidFill>
              <a:srgbClr val="D92A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1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0" name="Connector 289"/>
            <p:cNvSpPr/>
            <p:nvPr/>
          </p:nvSpPr>
          <p:spPr>
            <a:xfrm>
              <a:off x="2727013" y="5965072"/>
              <a:ext cx="563851" cy="548071"/>
            </a:xfrm>
            <a:prstGeom prst="flowChartConnector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1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2" name="Connector 291"/>
            <p:cNvSpPr/>
            <p:nvPr/>
          </p:nvSpPr>
          <p:spPr>
            <a:xfrm>
              <a:off x="1877496" y="6681414"/>
              <a:ext cx="563851" cy="548071"/>
            </a:xfrm>
            <a:prstGeom prst="flowChartConnector">
              <a:avLst/>
            </a:prstGeom>
            <a:solidFill>
              <a:srgbClr val="5CFF3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1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4" name="Connector 293"/>
            <p:cNvSpPr/>
            <p:nvPr/>
          </p:nvSpPr>
          <p:spPr>
            <a:xfrm>
              <a:off x="2742285" y="6681414"/>
              <a:ext cx="563851" cy="548071"/>
            </a:xfrm>
            <a:prstGeom prst="flowChartConnector">
              <a:avLst/>
            </a:prstGeom>
            <a:solidFill>
              <a:srgbClr val="FF0D1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110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98" name="Straight Arrow Connector 297"/>
            <p:cNvCxnSpPr>
              <a:stCxn id="252" idx="6"/>
              <a:endCxn id="286" idx="2"/>
            </p:cNvCxnSpPr>
            <p:nvPr/>
          </p:nvCxnSpPr>
          <p:spPr>
            <a:xfrm>
              <a:off x="2426075" y="5401663"/>
              <a:ext cx="299387" cy="2400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Arrow Connector 307"/>
            <p:cNvCxnSpPr>
              <a:stCxn id="286" idx="3"/>
              <a:endCxn id="288" idx="7"/>
            </p:cNvCxnSpPr>
            <p:nvPr/>
          </p:nvCxnSpPr>
          <p:spPr>
            <a:xfrm flipH="1">
              <a:off x="2341467" y="5597835"/>
              <a:ext cx="466569" cy="403461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Arrow Connector 309"/>
            <p:cNvCxnSpPr>
              <a:stCxn id="252" idx="4"/>
              <a:endCxn id="288" idx="0"/>
            </p:cNvCxnSpPr>
            <p:nvPr/>
          </p:nvCxnSpPr>
          <p:spPr>
            <a:xfrm flipH="1">
              <a:off x="2142116" y="5675698"/>
              <a:ext cx="2034" cy="245335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stCxn id="252" idx="5"/>
              <a:endCxn id="290" idx="1"/>
            </p:cNvCxnSpPr>
            <p:nvPr/>
          </p:nvCxnSpPr>
          <p:spPr>
            <a:xfrm>
              <a:off x="2343501" y="5595435"/>
              <a:ext cx="466086" cy="449900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stCxn id="288" idx="4"/>
              <a:endCxn id="292" idx="0"/>
            </p:cNvCxnSpPr>
            <p:nvPr/>
          </p:nvCxnSpPr>
          <p:spPr>
            <a:xfrm>
              <a:off x="2142116" y="6469104"/>
              <a:ext cx="17306" cy="212310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Freeform 99"/>
            <p:cNvSpPr/>
            <p:nvPr/>
          </p:nvSpPr>
          <p:spPr>
            <a:xfrm>
              <a:off x="1589378" y="5925915"/>
              <a:ext cx="353722" cy="521822"/>
            </a:xfrm>
            <a:custGeom>
              <a:avLst/>
              <a:gdLst>
                <a:gd name="connsiteX0" fmla="*/ 341022 w 353722"/>
                <a:gd name="connsiteY0" fmla="*/ 81185 h 521822"/>
                <a:gd name="connsiteX1" fmla="*/ 197089 w 353722"/>
                <a:gd name="connsiteY1" fmla="*/ 752 h 521822"/>
                <a:gd name="connsiteX2" fmla="*/ 10822 w 353722"/>
                <a:gd name="connsiteY2" fmla="*/ 123518 h 521822"/>
                <a:gd name="connsiteX3" fmla="*/ 44689 w 353722"/>
                <a:gd name="connsiteY3" fmla="*/ 432552 h 521822"/>
                <a:gd name="connsiteX4" fmla="*/ 230955 w 353722"/>
                <a:gd name="connsiteY4" fmla="*/ 521452 h 521822"/>
                <a:gd name="connsiteX5" fmla="*/ 353722 w 353722"/>
                <a:gd name="connsiteY5" fmla="*/ 466418 h 521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3722" h="521822">
                  <a:moveTo>
                    <a:pt x="341022" y="81185"/>
                  </a:moveTo>
                  <a:cubicBezTo>
                    <a:pt x="296572" y="37441"/>
                    <a:pt x="252122" y="-6303"/>
                    <a:pt x="197089" y="752"/>
                  </a:cubicBezTo>
                  <a:cubicBezTo>
                    <a:pt x="142056" y="7807"/>
                    <a:pt x="36222" y="51551"/>
                    <a:pt x="10822" y="123518"/>
                  </a:cubicBezTo>
                  <a:cubicBezTo>
                    <a:pt x="-14578" y="195485"/>
                    <a:pt x="8000" y="366230"/>
                    <a:pt x="44689" y="432552"/>
                  </a:cubicBezTo>
                  <a:cubicBezTo>
                    <a:pt x="81378" y="498874"/>
                    <a:pt x="179450" y="515808"/>
                    <a:pt x="230955" y="521452"/>
                  </a:cubicBezTo>
                  <a:cubicBezTo>
                    <a:pt x="282460" y="527096"/>
                    <a:pt x="353722" y="466418"/>
                    <a:pt x="353722" y="466418"/>
                  </a:cubicBezTo>
                </a:path>
              </a:pathLst>
            </a:custGeom>
            <a:ln w="9525" cmpd="sng">
              <a:solidFill>
                <a:srgbClr val="FF0000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26" name="Straight Arrow Connector 125"/>
            <p:cNvCxnSpPr>
              <a:stCxn id="288" idx="5"/>
              <a:endCxn id="294" idx="1"/>
            </p:cNvCxnSpPr>
            <p:nvPr/>
          </p:nvCxnSpPr>
          <p:spPr>
            <a:xfrm>
              <a:off x="2341467" y="6388841"/>
              <a:ext cx="483392" cy="372836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Arrow Connector 356"/>
            <p:cNvCxnSpPr>
              <a:stCxn id="290" idx="3"/>
              <a:endCxn id="292" idx="7"/>
            </p:cNvCxnSpPr>
            <p:nvPr/>
          </p:nvCxnSpPr>
          <p:spPr>
            <a:xfrm flipH="1">
              <a:off x="2358773" y="6432880"/>
              <a:ext cx="450814" cy="328797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3" name="TextBox 292"/>
            <p:cNvSpPr txBox="1"/>
            <p:nvPr/>
          </p:nvSpPr>
          <p:spPr>
            <a:xfrm>
              <a:off x="1897339" y="6722609"/>
              <a:ext cx="539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TCP</a:t>
              </a:r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2705099" y="6722609"/>
              <a:ext cx="613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1800" dirty="0">
                  <a:solidFill>
                    <a:prstClr val="white"/>
                  </a:solidFill>
                  <a:latin typeface="Calibri"/>
                </a:rPr>
                <a:t>New</a:t>
              </a: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1851061" y="5970446"/>
              <a:ext cx="583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1800" dirty="0">
                  <a:solidFill>
                    <a:prstClr val="white"/>
                  </a:solidFill>
                  <a:latin typeface="Calibri"/>
                </a:rPr>
                <a:t>IPv4</a:t>
              </a:r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2715751" y="6006268"/>
              <a:ext cx="583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1800" dirty="0">
                  <a:solidFill>
                    <a:prstClr val="white"/>
                  </a:solidFill>
                  <a:latin typeface="Calibri"/>
                </a:rPr>
                <a:t>IPv6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2687898" y="5233546"/>
              <a:ext cx="61015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1500" dirty="0">
                  <a:solidFill>
                    <a:srgbClr val="000000"/>
                  </a:solidFill>
                  <a:latin typeface="Calibri"/>
                </a:rPr>
                <a:t>VLAN</a:t>
              </a: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1863747" y="5184957"/>
              <a:ext cx="54785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100" dirty="0">
                  <a:solidFill>
                    <a:prstClr val="white"/>
                  </a:solidFill>
                  <a:latin typeface="Calibri"/>
                </a:rPr>
                <a:t>Eth</a:t>
              </a:r>
            </a:p>
          </p:txBody>
        </p:sp>
      </p:grpSp>
      <p:grpSp>
        <p:nvGrpSpPr>
          <p:cNvPr id="373" name="Group 372"/>
          <p:cNvGrpSpPr/>
          <p:nvPr/>
        </p:nvGrpSpPr>
        <p:grpSpPr>
          <a:xfrm>
            <a:off x="4101522" y="5229225"/>
            <a:ext cx="3701362" cy="1841271"/>
            <a:chOff x="4086925" y="5224007"/>
            <a:chExt cx="3701361" cy="1841271"/>
          </a:xfrm>
        </p:grpSpPr>
        <p:sp>
          <p:nvSpPr>
            <p:cNvPr id="374" name="Rectangle 373"/>
            <p:cNvSpPr/>
            <p:nvPr/>
          </p:nvSpPr>
          <p:spPr>
            <a:xfrm>
              <a:off x="4086925" y="5244116"/>
              <a:ext cx="673040" cy="22626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411898" y="5246867"/>
              <a:ext cx="673040" cy="1818411"/>
            </a:xfrm>
            <a:prstGeom prst="rect">
              <a:avLst/>
            </a:prstGeom>
            <a:solidFill>
              <a:srgbClr val="D92AFF">
                <a:alpha val="6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4086925" y="6542997"/>
              <a:ext cx="673040" cy="498185"/>
            </a:xfrm>
            <a:prstGeom prst="rect">
              <a:avLst/>
            </a:prstGeom>
            <a:solidFill>
              <a:srgbClr val="D92AFF">
                <a:alpha val="6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4086925" y="5569419"/>
              <a:ext cx="673040" cy="854731"/>
            </a:xfrm>
            <a:prstGeom prst="rect">
              <a:avLst/>
            </a:prstGeom>
            <a:solidFill>
              <a:srgbClr val="3366FF">
                <a:alpha val="6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7115246" y="5224007"/>
              <a:ext cx="673040" cy="854731"/>
            </a:xfrm>
            <a:prstGeom prst="rect">
              <a:avLst/>
            </a:prstGeom>
            <a:solidFill>
              <a:srgbClr val="3366FF">
                <a:alpha val="6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85" name="Group 384"/>
          <p:cNvGrpSpPr/>
          <p:nvPr/>
        </p:nvGrpSpPr>
        <p:grpSpPr>
          <a:xfrm>
            <a:off x="10363200" y="5229225"/>
            <a:ext cx="2285914" cy="1822210"/>
            <a:chOff x="10332765" y="5219381"/>
            <a:chExt cx="2285914" cy="1822209"/>
          </a:xfrm>
        </p:grpSpPr>
        <p:sp>
          <p:nvSpPr>
            <p:cNvPr id="386" name="Rectangle 385"/>
            <p:cNvSpPr/>
            <p:nvPr/>
          </p:nvSpPr>
          <p:spPr>
            <a:xfrm>
              <a:off x="10332765" y="5219381"/>
              <a:ext cx="673040" cy="1184249"/>
            </a:xfrm>
            <a:prstGeom prst="rect">
              <a:avLst/>
            </a:prstGeom>
            <a:solidFill>
              <a:srgbClr val="FFFF00">
                <a:alpha val="6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11945639" y="5554422"/>
              <a:ext cx="673040" cy="1487168"/>
            </a:xfrm>
            <a:prstGeom prst="rect">
              <a:avLst/>
            </a:prstGeom>
            <a:solidFill>
              <a:srgbClr val="5CFF37">
                <a:alpha val="6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8B6AD-990F-2241-AE14-E4F769FE3C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57" name="Picture 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98" y="4020489"/>
            <a:ext cx="1706864" cy="813067"/>
          </a:xfrm>
          <a:prstGeom prst="rect">
            <a:avLst/>
          </a:prstGeom>
        </p:spPr>
      </p:pic>
      <p:grpSp>
        <p:nvGrpSpPr>
          <p:cNvPr id="296" name="Group 295"/>
          <p:cNvGrpSpPr/>
          <p:nvPr/>
        </p:nvGrpSpPr>
        <p:grpSpPr>
          <a:xfrm>
            <a:off x="1125879" y="435611"/>
            <a:ext cx="1331777" cy="1034075"/>
            <a:chOff x="1532610" y="435610"/>
            <a:chExt cx="1331778" cy="1034074"/>
          </a:xfrm>
        </p:grpSpPr>
        <p:sp>
          <p:nvSpPr>
            <p:cNvPr id="297" name="TextBox 296"/>
            <p:cNvSpPr txBox="1"/>
            <p:nvPr/>
          </p:nvSpPr>
          <p:spPr>
            <a:xfrm>
              <a:off x="1532610" y="824380"/>
              <a:ext cx="1331778" cy="645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66900">
                <a:lnSpc>
                  <a:spcPct val="80000"/>
                </a:lnSpc>
              </a:pPr>
              <a:r>
                <a:rPr lang="en-US" sz="2200" dirty="0">
                  <a:latin typeface="Calibri"/>
                </a:rPr>
                <a:t>Protocol </a:t>
              </a:r>
            </a:p>
            <a:p>
              <a:pPr algn="ctr" defTabSz="566900">
                <a:lnSpc>
                  <a:spcPct val="80000"/>
                </a:lnSpc>
              </a:pPr>
              <a:r>
                <a:rPr lang="en-US" sz="2200" dirty="0">
                  <a:latin typeface="Calibri"/>
                </a:rPr>
                <a:t>Authoring</a:t>
              </a:r>
            </a:p>
          </p:txBody>
        </p:sp>
        <p:sp>
          <p:nvSpPr>
            <p:cNvPr id="299" name="Oval 298"/>
            <p:cNvSpPr/>
            <p:nvPr/>
          </p:nvSpPr>
          <p:spPr>
            <a:xfrm>
              <a:off x="1996598" y="482914"/>
              <a:ext cx="352729" cy="374336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2021668" y="435610"/>
              <a:ext cx="3276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200" dirty="0">
                  <a:solidFill>
                    <a:srgbClr val="000000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01" name="Group 300"/>
          <p:cNvGrpSpPr/>
          <p:nvPr/>
        </p:nvGrpSpPr>
        <p:grpSpPr>
          <a:xfrm>
            <a:off x="3140948" y="2247766"/>
            <a:ext cx="2157432" cy="936056"/>
            <a:chOff x="3140944" y="2247766"/>
            <a:chExt cx="2157432" cy="936055"/>
          </a:xfrm>
        </p:grpSpPr>
        <p:pic>
          <p:nvPicPr>
            <p:cNvPr id="302" name="Picture 301" descr="Spur g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134" y="2247766"/>
              <a:ext cx="944242" cy="936055"/>
            </a:xfrm>
            <a:prstGeom prst="rect">
              <a:avLst/>
            </a:prstGeom>
          </p:spPr>
        </p:pic>
        <p:sp>
          <p:nvSpPr>
            <p:cNvPr id="303" name="TextBox 302"/>
            <p:cNvSpPr txBox="1"/>
            <p:nvPr/>
          </p:nvSpPr>
          <p:spPr>
            <a:xfrm>
              <a:off x="3140944" y="2351871"/>
              <a:ext cx="1367663" cy="477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500" dirty="0" smtClean="0">
                  <a:latin typeface="+mj-lt"/>
                  <a:cs typeface="Abadi MT Condensed Extra Bold"/>
                </a:rPr>
                <a:t>Compiler</a:t>
              </a:r>
              <a:endParaRPr lang="en-US" sz="2500" dirty="0">
                <a:latin typeface="+mj-lt"/>
                <a:cs typeface="Abadi MT Condensed Extra Bold"/>
              </a:endParaRPr>
            </a:p>
          </p:txBody>
        </p:sp>
      </p:grpSp>
      <p:grpSp>
        <p:nvGrpSpPr>
          <p:cNvPr id="304" name="Group 303"/>
          <p:cNvGrpSpPr/>
          <p:nvPr/>
        </p:nvGrpSpPr>
        <p:grpSpPr>
          <a:xfrm>
            <a:off x="1228086" y="2021854"/>
            <a:ext cx="1127344" cy="763235"/>
            <a:chOff x="1721421" y="2364116"/>
            <a:chExt cx="1127343" cy="763235"/>
          </a:xfrm>
        </p:grpSpPr>
        <p:sp>
          <p:nvSpPr>
            <p:cNvPr id="305" name="TextBox 304"/>
            <p:cNvSpPr txBox="1"/>
            <p:nvPr/>
          </p:nvSpPr>
          <p:spPr>
            <a:xfrm>
              <a:off x="1721421" y="2752890"/>
              <a:ext cx="1127343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66900">
                <a:lnSpc>
                  <a:spcPct val="80000"/>
                </a:lnSpc>
              </a:pPr>
              <a:r>
                <a:rPr lang="en-US" sz="2200" dirty="0">
                  <a:solidFill>
                    <a:srgbClr val="FFFFFF"/>
                  </a:solidFill>
                  <a:latin typeface="Calibri"/>
                </a:rPr>
                <a:t>Compile</a:t>
              </a:r>
            </a:p>
          </p:txBody>
        </p:sp>
        <p:sp>
          <p:nvSpPr>
            <p:cNvPr id="306" name="Oval 305"/>
            <p:cNvSpPr/>
            <p:nvPr/>
          </p:nvSpPr>
          <p:spPr>
            <a:xfrm>
              <a:off x="2078294" y="2399663"/>
              <a:ext cx="357637" cy="34290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2108262" y="2364116"/>
              <a:ext cx="3276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200" dirty="0">
                  <a:solidFill>
                    <a:srgbClr val="000000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309" name="Down Arrow 308"/>
          <p:cNvSpPr/>
          <p:nvPr/>
        </p:nvSpPr>
        <p:spPr>
          <a:xfrm>
            <a:off x="3989743" y="1543051"/>
            <a:ext cx="462856" cy="631430"/>
          </a:xfrm>
          <a:prstGeom prst="downArrow">
            <a:avLst>
              <a:gd name="adj1" fmla="val 50000"/>
              <a:gd name="adj2" fmla="val 437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566900"/>
            <a:endParaRPr lang="en-US" sz="2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6" name="Down Arrow 355"/>
          <p:cNvSpPr/>
          <p:nvPr/>
        </p:nvSpPr>
        <p:spPr>
          <a:xfrm>
            <a:off x="4007260" y="3304833"/>
            <a:ext cx="462856" cy="1212252"/>
          </a:xfrm>
          <a:prstGeom prst="downArrow">
            <a:avLst>
              <a:gd name="adj1" fmla="val 50000"/>
              <a:gd name="adj2" fmla="val 437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370" tIns="39685" rIns="79370" bIns="39685" rtlCol="0" anchor="ctr"/>
          <a:lstStyle/>
          <a:p>
            <a:pPr algn="ctr" defTabSz="566900"/>
            <a:endParaRPr lang="en-US" sz="2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58" name="Group 357"/>
          <p:cNvGrpSpPr/>
          <p:nvPr/>
        </p:nvGrpSpPr>
        <p:grpSpPr>
          <a:xfrm>
            <a:off x="1141169" y="3203464"/>
            <a:ext cx="1301195" cy="763235"/>
            <a:chOff x="1634496" y="2364116"/>
            <a:chExt cx="1301195" cy="763235"/>
          </a:xfrm>
        </p:grpSpPr>
        <p:sp>
          <p:nvSpPr>
            <p:cNvPr id="359" name="TextBox 358"/>
            <p:cNvSpPr txBox="1"/>
            <p:nvPr/>
          </p:nvSpPr>
          <p:spPr>
            <a:xfrm>
              <a:off x="1634496" y="2752890"/>
              <a:ext cx="1301195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66900">
                <a:lnSpc>
                  <a:spcPct val="80000"/>
                </a:lnSpc>
              </a:pPr>
              <a:r>
                <a:rPr lang="en-US" sz="2200" dirty="0">
                  <a:solidFill>
                    <a:srgbClr val="FFFFFF"/>
                  </a:solidFill>
                  <a:latin typeface="Calibri"/>
                </a:rPr>
                <a:t>Configure</a:t>
              </a:r>
            </a:p>
          </p:txBody>
        </p:sp>
        <p:sp>
          <p:nvSpPr>
            <p:cNvPr id="360" name="Oval 359"/>
            <p:cNvSpPr/>
            <p:nvPr/>
          </p:nvSpPr>
          <p:spPr>
            <a:xfrm>
              <a:off x="2078291" y="2418202"/>
              <a:ext cx="357632" cy="342901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61" name="TextBox 360"/>
            <p:cNvSpPr txBox="1"/>
            <p:nvPr/>
          </p:nvSpPr>
          <p:spPr>
            <a:xfrm>
              <a:off x="2108262" y="2364116"/>
              <a:ext cx="3276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200" dirty="0">
                  <a:solidFill>
                    <a:srgbClr val="000000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362" name="Group 361"/>
          <p:cNvGrpSpPr/>
          <p:nvPr/>
        </p:nvGrpSpPr>
        <p:grpSpPr>
          <a:xfrm>
            <a:off x="3298425" y="-62493"/>
            <a:ext cx="1887243" cy="1620298"/>
            <a:chOff x="3298425" y="-62493"/>
            <a:chExt cx="1887243" cy="1620298"/>
          </a:xfrm>
        </p:grpSpPr>
        <p:sp>
          <p:nvSpPr>
            <p:cNvPr id="363" name="Rounded Rectangle 362"/>
            <p:cNvSpPr/>
            <p:nvPr/>
          </p:nvSpPr>
          <p:spPr>
            <a:xfrm>
              <a:off x="3298425" y="175191"/>
              <a:ext cx="1887243" cy="1382614"/>
            </a:xfrm>
            <a:prstGeom prst="roundRect">
              <a:avLst/>
            </a:prstGeom>
            <a:solidFill>
              <a:srgbClr val="0000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3452448" y="-62493"/>
              <a:ext cx="81463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200" dirty="0">
                  <a:solidFill>
                    <a:srgbClr val="FFFFFF"/>
                  </a:solidFill>
                  <a:latin typeface="Calibri"/>
                </a:rPr>
                <a:t>dc.p4</a:t>
              </a:r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3536067" y="598071"/>
              <a:ext cx="136317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566900"/>
              <a:r>
                <a:rPr lang="en-US" sz="2400" dirty="0">
                  <a:solidFill>
                    <a:srgbClr val="FFFFFF"/>
                  </a:solidFill>
                  <a:latin typeface="Calibri"/>
                </a:rPr>
                <a:t>(P4 code)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404107" y="62764"/>
            <a:ext cx="5703787" cy="4407038"/>
            <a:chOff x="7404107" y="62764"/>
            <a:chExt cx="5703787" cy="4407038"/>
          </a:xfrm>
        </p:grpSpPr>
        <p:sp>
          <p:nvSpPr>
            <p:cNvPr id="240" name="Down Arrow 239"/>
            <p:cNvSpPr/>
            <p:nvPr/>
          </p:nvSpPr>
          <p:spPr>
            <a:xfrm>
              <a:off x="9291359" y="1601905"/>
              <a:ext cx="462856" cy="708593"/>
            </a:xfrm>
            <a:prstGeom prst="downArrow">
              <a:avLst>
                <a:gd name="adj1" fmla="val 50000"/>
                <a:gd name="adj2" fmla="val 43764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79370" tIns="39685" rIns="79370" bIns="39685"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328449" y="414785"/>
              <a:ext cx="779445" cy="836111"/>
              <a:chOff x="12328449" y="414785"/>
              <a:chExt cx="779445" cy="836111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12328449" y="876434"/>
                <a:ext cx="726193" cy="3744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566900">
                  <a:lnSpc>
                    <a:spcPct val="80000"/>
                  </a:lnSpc>
                </a:pPr>
                <a:r>
                  <a:rPr lang="en-US" sz="2200" dirty="0">
                    <a:latin typeface="Calibri"/>
                  </a:rPr>
                  <a:t>Run!</a:t>
                </a: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12416781" y="428625"/>
                <a:ext cx="506739" cy="451699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66900"/>
                <a:endParaRPr lang="en-US" sz="220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12504307" y="414785"/>
                <a:ext cx="60358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66900"/>
                <a:r>
                  <a:rPr lang="en-US" sz="2200" dirty="0">
                    <a:solidFill>
                      <a:srgbClr val="000000"/>
                    </a:solidFill>
                    <a:latin typeface="Calibri"/>
                  </a:rPr>
                  <a:t>4</a:t>
                </a:r>
              </a:p>
            </p:txBody>
          </p:sp>
        </p:grpSp>
        <p:sp>
          <p:nvSpPr>
            <p:cNvPr id="245" name="TextBox 244"/>
            <p:cNvSpPr txBox="1"/>
            <p:nvPr/>
          </p:nvSpPr>
          <p:spPr>
            <a:xfrm>
              <a:off x="9997444" y="1801208"/>
              <a:ext cx="2763529" cy="418699"/>
            </a:xfrm>
            <a:prstGeom prst="rect">
              <a:avLst/>
            </a:prstGeom>
            <a:noFill/>
          </p:spPr>
          <p:txBody>
            <a:bodyPr wrap="none" lIns="79370" tIns="39685" rIns="79370" bIns="39685" rtlCol="0">
              <a:spAutoFit/>
            </a:bodyPr>
            <a:lstStyle/>
            <a:p>
              <a:pPr defTabSz="566900"/>
              <a:r>
                <a:rPr lang="en-US" sz="2200" i="1" dirty="0">
                  <a:solidFill>
                    <a:srgbClr val="FFFFFF"/>
                  </a:solidFill>
                  <a:latin typeface="Calibri"/>
                </a:rPr>
                <a:t>Add/delete table rules</a:t>
              </a:r>
            </a:p>
          </p:txBody>
        </p:sp>
        <p:sp>
          <p:nvSpPr>
            <p:cNvPr id="246" name="Down Arrow 245"/>
            <p:cNvSpPr/>
            <p:nvPr/>
          </p:nvSpPr>
          <p:spPr>
            <a:xfrm>
              <a:off x="9291359" y="2888322"/>
              <a:ext cx="462856" cy="1581480"/>
            </a:xfrm>
            <a:prstGeom prst="downArrow">
              <a:avLst>
                <a:gd name="adj1" fmla="val 50000"/>
                <a:gd name="adj2" fmla="val 43764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79370" tIns="39685" rIns="79370" bIns="39685" rtlCol="0" anchor="ctr"/>
            <a:lstStyle/>
            <a:p>
              <a:pPr algn="ctr" defTabSz="566900"/>
              <a:endParaRPr lang="en-US" sz="2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7" name="Rounded Rectangle 366"/>
            <p:cNvSpPr/>
            <p:nvPr/>
          </p:nvSpPr>
          <p:spPr>
            <a:xfrm>
              <a:off x="7404113" y="62764"/>
              <a:ext cx="4206952" cy="1523229"/>
            </a:xfrm>
            <a:prstGeom prst="roundRect">
              <a:avLst/>
            </a:prstGeom>
            <a:solidFill>
              <a:srgbClr val="000000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/>
                <a:t>Switch OS</a:t>
              </a:r>
              <a:endParaRPr lang="en-US" sz="3600" dirty="0"/>
            </a:p>
          </p:txBody>
        </p:sp>
        <p:sp>
          <p:nvSpPr>
            <p:cNvPr id="232" name="Rounded Rectangle 231"/>
            <p:cNvSpPr/>
            <p:nvPr/>
          </p:nvSpPr>
          <p:spPr>
            <a:xfrm>
              <a:off x="7404107" y="2310499"/>
              <a:ext cx="4206950" cy="577823"/>
            </a:xfrm>
            <a:prstGeom prst="round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9370" tIns="39685" rIns="79370" bIns="39685" rtlCol="0" anchor="ctr"/>
            <a:lstStyle/>
            <a:p>
              <a:pPr algn="ctr" defTabSz="566900"/>
              <a:r>
                <a:rPr lang="en-US" sz="2500" dirty="0">
                  <a:solidFill>
                    <a:srgbClr val="FFFFFF"/>
                  </a:solidFill>
                  <a:latin typeface="Calibri"/>
                </a:rPr>
                <a:t>Run-time API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423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1"/>
          <p:cNvSpPr>
            <a:spLocks noGrp="1"/>
          </p:cNvSpPr>
          <p:nvPr>
            <p:ph type="title"/>
          </p:nvPr>
        </p:nvSpPr>
        <p:spPr>
          <a:xfrm>
            <a:off x="731520" y="-184785"/>
            <a:ext cx="13167360" cy="1371601"/>
          </a:xfrm>
        </p:spPr>
        <p:txBody>
          <a:bodyPr/>
          <a:lstStyle/>
          <a:p>
            <a:pPr eaLnBrk="1" hangingPunct="1"/>
            <a:r>
              <a:rPr lang="en-US" sz="5700" dirty="0" smtClean="0">
                <a:latin typeface="Calibri" charset="0"/>
              </a:rPr>
              <a:t>Network Function Virtualization (NFV)</a:t>
            </a:r>
            <a:endParaRPr lang="en-US" sz="5700" dirty="0">
              <a:latin typeface="Calibri" charset="0"/>
            </a:endParaRPr>
          </a:p>
        </p:txBody>
      </p:sp>
      <p:cxnSp>
        <p:nvCxnSpPr>
          <p:cNvPr id="44" name="Straight Connector 43"/>
          <p:cNvCxnSpPr>
            <a:stCxn id="34" idx="0"/>
          </p:cNvCxnSpPr>
          <p:nvPr/>
        </p:nvCxnSpPr>
        <p:spPr bwMode="auto">
          <a:xfrm flipV="1">
            <a:off x="2993391" y="5324049"/>
            <a:ext cx="2721650" cy="174767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>
            <a:off x="6423662" y="5465657"/>
            <a:ext cx="1770379" cy="88582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6563361" y="6951557"/>
            <a:ext cx="2057400" cy="89154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2800126" y="7204153"/>
            <a:ext cx="2505936" cy="63894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9215121" y="6058113"/>
            <a:ext cx="1917701" cy="5962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075181" y="672105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5003801" y="7324937"/>
            <a:ext cx="1836421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7703821" y="63190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10355581" y="5404697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/>
          <p:nvPr/>
        </p:nvCxnSpPr>
        <p:spPr bwMode="auto">
          <a:xfrm flipH="1" flipV="1">
            <a:off x="3450551" y="2546251"/>
            <a:ext cx="4491816" cy="4599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 bwMode="auto">
          <a:xfrm flipH="1">
            <a:off x="5902125" y="2592246"/>
            <a:ext cx="2435798" cy="255060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7552809" y="2073598"/>
            <a:ext cx="1836419" cy="803910"/>
          </a:xfrm>
          <a:prstGeom prst="can">
            <a:avLst>
              <a:gd name="adj" fmla="val 43620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400" dirty="0" err="1" smtClean="0">
                <a:solidFill>
                  <a:schemeClr val="bg1"/>
                </a:solidFill>
                <a:ea typeface="+mn-ea"/>
                <a:cs typeface="+mn-cs"/>
              </a:rPr>
              <a:t>Middlebox</a:t>
            </a: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9215121" y="1665700"/>
            <a:ext cx="1475324" cy="499710"/>
          </a:xfrm>
          <a:prstGeom prst="straightConnector1">
            <a:avLst/>
          </a:prstGeom>
          <a:ln w="38100" cmpd="sng"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648809" y="1405016"/>
            <a:ext cx="2028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Public Internet</a:t>
            </a:r>
          </a:p>
          <a:p>
            <a:endParaRPr lang="en-US" sz="2400" dirty="0"/>
          </a:p>
        </p:txBody>
      </p:sp>
      <p:pic>
        <p:nvPicPr>
          <p:cNvPr id="26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0465" y="1829999"/>
            <a:ext cx="1828800" cy="135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1751" y="1829999"/>
            <a:ext cx="1828800" cy="135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037" y="1829999"/>
            <a:ext cx="1828800" cy="135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/>
          <p:cNvPicPr>
            <a:picLocks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323" y="1829999"/>
            <a:ext cx="1828800" cy="135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39084" y="2070384"/>
            <a:ext cx="2514079" cy="812417"/>
            <a:chOff x="1039084" y="2070384"/>
            <a:chExt cx="2514079" cy="812417"/>
          </a:xfrm>
        </p:grpSpPr>
        <p:sp>
          <p:nvSpPr>
            <p:cNvPr id="2" name="Rounded Rectangle 1"/>
            <p:cNvSpPr/>
            <p:nvPr/>
          </p:nvSpPr>
          <p:spPr>
            <a:xfrm>
              <a:off x="1039084" y="2073598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VM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039084" y="2546251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VM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996748" y="2070384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VM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1996748" y="2551544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VM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862431" y="2074305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VM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854461" y="2551544"/>
              <a:ext cx="690732" cy="331257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VM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7552809" y="2078891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4798061" y="5002743"/>
            <a:ext cx="1836419" cy="803910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400">
              <a:solidFill>
                <a:schemeClr val="bg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61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own Arrow 38"/>
          <p:cNvSpPr/>
          <p:nvPr/>
        </p:nvSpPr>
        <p:spPr>
          <a:xfrm>
            <a:off x="8443385" y="1752263"/>
            <a:ext cx="462856" cy="708592"/>
          </a:xfrm>
          <a:prstGeom prst="downArrow">
            <a:avLst>
              <a:gd name="adj1" fmla="val 50000"/>
              <a:gd name="adj2" fmla="val 4376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44610" y="6744949"/>
            <a:ext cx="2344608" cy="384719"/>
          </a:xfrm>
          <a:prstGeom prst="rect">
            <a:avLst/>
          </a:prstGeom>
          <a:noFill/>
        </p:spPr>
        <p:txBody>
          <a:bodyPr wrap="none" lIns="91435" tIns="45719" rIns="91435" bIns="45719" rtlCol="0">
            <a:spAutoFit/>
          </a:bodyPr>
          <a:lstStyle/>
          <a:p>
            <a:r>
              <a:rPr lang="en-US" dirty="0" smtClean="0"/>
              <a:t>Programmable switch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147" y="5186479"/>
            <a:ext cx="3007360" cy="1432560"/>
          </a:xfrm>
          <a:prstGeom prst="rect">
            <a:avLst/>
          </a:prstGeom>
        </p:spPr>
      </p:pic>
      <p:sp>
        <p:nvSpPr>
          <p:cNvPr id="40" name="Down Arrow 39"/>
          <p:cNvSpPr/>
          <p:nvPr/>
        </p:nvSpPr>
        <p:spPr>
          <a:xfrm>
            <a:off x="8443385" y="3206473"/>
            <a:ext cx="462856" cy="1984370"/>
          </a:xfrm>
          <a:prstGeom prst="downArrow">
            <a:avLst>
              <a:gd name="adj1" fmla="val 50000"/>
              <a:gd name="adj2" fmla="val 4376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556142" y="2460851"/>
            <a:ext cx="4206952" cy="745622"/>
          </a:xfrm>
          <a:prstGeom prst="roundRect">
            <a:avLst/>
          </a:prstGeom>
          <a:solidFill>
            <a:schemeClr val="bg1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900" dirty="0">
                <a:solidFill>
                  <a:schemeClr val="tx1"/>
                </a:solidFill>
              </a:rPr>
              <a:t>Run-time API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60947" y="706676"/>
            <a:ext cx="4497604" cy="1877435"/>
          </a:xfrm>
          <a:prstGeom prst="rect">
            <a:avLst/>
          </a:prstGeom>
          <a:noFill/>
        </p:spPr>
        <p:txBody>
          <a:bodyPr wrap="none" lIns="91435" tIns="45719" rIns="91435" bIns="45719" rtlCol="0">
            <a:spAutoFit/>
          </a:bodyPr>
          <a:lstStyle/>
          <a:p>
            <a:pPr algn="ctr"/>
            <a:r>
              <a:rPr lang="en-US" sz="2900" dirty="0"/>
              <a:t>“This is how the switch must</a:t>
            </a:r>
            <a:br>
              <a:rPr lang="en-US" sz="2900" dirty="0"/>
            </a:br>
            <a:r>
              <a:rPr lang="en-US" sz="2900" dirty="0"/>
              <a:t>process packets”</a:t>
            </a:r>
          </a:p>
          <a:p>
            <a:pPr algn="ctr"/>
            <a:r>
              <a:rPr lang="en-US" sz="2900" dirty="0"/>
              <a:t>(Program)</a:t>
            </a:r>
          </a:p>
          <a:p>
            <a:pPr algn="ctr"/>
            <a:endParaRPr lang="en-US" sz="2900" dirty="0"/>
          </a:p>
        </p:txBody>
      </p:sp>
      <p:sp>
        <p:nvSpPr>
          <p:cNvPr id="3" name="Rounded Rectangle 2"/>
          <p:cNvSpPr/>
          <p:nvPr/>
        </p:nvSpPr>
        <p:spPr>
          <a:xfrm>
            <a:off x="6556142" y="229034"/>
            <a:ext cx="4206952" cy="1523229"/>
          </a:xfrm>
          <a:prstGeom prst="roundRect">
            <a:avLst/>
          </a:prstGeom>
          <a:solidFill>
            <a:srgbClr val="000000"/>
          </a:solidFill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Switch OS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611228" y="1484122"/>
            <a:ext cx="30605" cy="3962754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olid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677143" y="5113739"/>
            <a:ext cx="4616006" cy="1058645"/>
            <a:chOff x="5011896" y="1785091"/>
            <a:chExt cx="2189657" cy="1058645"/>
          </a:xfrm>
        </p:grpSpPr>
        <p:sp>
          <p:nvSpPr>
            <p:cNvPr id="13" name="Down Arrow 12"/>
            <p:cNvSpPr/>
            <p:nvPr/>
          </p:nvSpPr>
          <p:spPr>
            <a:xfrm rot="16200000">
              <a:off x="5897060" y="1539243"/>
              <a:ext cx="462856" cy="2146130"/>
            </a:xfrm>
            <a:prstGeom prst="downArrow">
              <a:avLst>
                <a:gd name="adj1" fmla="val 50000"/>
                <a:gd name="adj2" fmla="val 4376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66900"/>
              <a:endParaRPr lang="en-US" sz="22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11896" y="1785091"/>
              <a:ext cx="16198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66900"/>
              <a:r>
                <a:rPr lang="en-US" sz="2000" dirty="0" smtClean="0">
                  <a:latin typeface="Calibri"/>
                </a:rPr>
                <a:t>The P4 Programming Language</a:t>
              </a:r>
            </a:p>
            <a:p>
              <a:pPr algn="ctr" defTabSz="566900"/>
              <a:r>
                <a:rPr lang="en-US" sz="2000" dirty="0" smtClean="0">
                  <a:latin typeface="Calibri"/>
                </a:rPr>
                <a:t>(www.p4.org)</a:t>
              </a:r>
              <a:endParaRPr lang="en-US" sz="2000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190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Observations about switch chips</a:t>
            </a:r>
            <a:endParaRPr lang="en-US" sz="5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1520" y="2169913"/>
            <a:ext cx="13167360" cy="543115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Chip design dominated by: (1) I/O, (2) Memory, (3) Wire.</a:t>
            </a:r>
            <a:endParaRPr lang="en-US" sz="3200" dirty="0" smtClean="0"/>
          </a:p>
          <a:p>
            <a:r>
              <a:rPr lang="en-US" sz="3200" dirty="0" smtClean="0"/>
              <a:t>There </a:t>
            </a:r>
            <a:r>
              <a:rPr lang="en-US" sz="3200" dirty="0" smtClean="0"/>
              <a:t>is </a:t>
            </a:r>
            <a:r>
              <a:rPr lang="en-US" sz="3200" u="sng" dirty="0" smtClean="0"/>
              <a:t>no</a:t>
            </a:r>
            <a:r>
              <a:rPr lang="en-US" sz="3200" dirty="0" smtClean="0"/>
              <a:t> power, performance or area penalty for programmability</a:t>
            </a:r>
          </a:p>
          <a:p>
            <a:r>
              <a:rPr lang="en-US" sz="3200" dirty="0" smtClean="0"/>
              <a:t>The fastest switching chips will be programmable</a:t>
            </a:r>
          </a:p>
          <a:p>
            <a:r>
              <a:rPr lang="en-US" sz="3200" dirty="0" smtClean="0"/>
              <a:t>In </a:t>
            </a:r>
            <a:r>
              <a:rPr lang="en-US" sz="3200" dirty="0" smtClean="0"/>
              <a:t>private networks, “standard protocols” will be replaced by “programs</a:t>
            </a:r>
            <a:r>
              <a:rPr lang="en-US" sz="3200" dirty="0" smtClean="0"/>
              <a:t>”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80166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484373" y="3232647"/>
            <a:ext cx="11770922" cy="2234514"/>
            <a:chOff x="1440388" y="5124530"/>
            <a:chExt cx="11770921" cy="2234514"/>
          </a:xfrm>
        </p:grpSpPr>
        <p:sp>
          <p:nvSpPr>
            <p:cNvPr id="45" name="Can 44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57" idx="6"/>
              <a:endCxn id="4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n 4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>
              <a:stCxn id="5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n 5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>
              <a:stCxn id="56" idx="2"/>
              <a:endCxn id="5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While computers became easier to use and more reliable…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2666334" y="4247599"/>
            <a:ext cx="673515" cy="496558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03616" y="3258440"/>
            <a:ext cx="2380973" cy="1681917"/>
            <a:chOff x="235369" y="4374251"/>
            <a:chExt cx="1488108" cy="14015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369" y="4374251"/>
              <a:ext cx="1488108" cy="11160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75337" y="5455247"/>
              <a:ext cx="492122" cy="320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1960s</a:t>
              </a:r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837163" y="3727541"/>
            <a:ext cx="2380973" cy="1681917"/>
            <a:chOff x="235369" y="4374251"/>
            <a:chExt cx="1488108" cy="140159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369" y="4374251"/>
              <a:ext cx="1488108" cy="111608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75337" y="5455247"/>
              <a:ext cx="492122" cy="320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1960s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6725" y="3214447"/>
            <a:ext cx="2227862" cy="1884017"/>
            <a:chOff x="653158" y="4693288"/>
            <a:chExt cx="1392414" cy="1570014"/>
          </a:xfrm>
        </p:grpSpPr>
        <p:sp>
          <p:nvSpPr>
            <p:cNvPr id="8" name="TextBox 7"/>
            <p:cNvSpPr txBox="1"/>
            <p:nvPr/>
          </p:nvSpPr>
          <p:spPr>
            <a:xfrm>
              <a:off x="934309" y="5942701"/>
              <a:ext cx="492122" cy="320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1980s</a:t>
              </a:r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158" y="4693288"/>
              <a:ext cx="1392414" cy="1291515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1990272" y="3626489"/>
            <a:ext cx="2227862" cy="1884017"/>
            <a:chOff x="653158" y="4693288"/>
            <a:chExt cx="1392414" cy="1570014"/>
          </a:xfrm>
        </p:grpSpPr>
        <p:sp>
          <p:nvSpPr>
            <p:cNvPr id="42" name="TextBox 41"/>
            <p:cNvSpPr txBox="1"/>
            <p:nvPr/>
          </p:nvSpPr>
          <p:spPr>
            <a:xfrm>
              <a:off x="934309" y="5942701"/>
              <a:ext cx="492122" cy="320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1980s</a:t>
              </a:r>
              <a:endParaRPr lang="en-US" dirty="0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158" y="4693288"/>
              <a:ext cx="1392414" cy="129151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16901" y="3460968"/>
            <a:ext cx="2387510" cy="1390983"/>
            <a:chOff x="395027" y="4127081"/>
            <a:chExt cx="1492194" cy="11591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149" b="89968" l="5950" r="958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5027" y="4127081"/>
              <a:ext cx="1492194" cy="92217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96126" y="4965631"/>
              <a:ext cx="492122" cy="320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2000s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1606" y="3384249"/>
            <a:ext cx="1778382" cy="1630140"/>
            <a:chOff x="581812" y="5412147"/>
            <a:chExt cx="872434" cy="106930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7" b="98667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812" y="5412147"/>
              <a:ext cx="872434" cy="87243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70880" y="6229089"/>
              <a:ext cx="317075" cy="252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Now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718346" y="4105640"/>
            <a:ext cx="2617896" cy="1141601"/>
            <a:chOff x="6602829" y="1952222"/>
            <a:chExt cx="1939273" cy="95133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02829" y="1952222"/>
              <a:ext cx="1939273" cy="66581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206387" y="2582955"/>
              <a:ext cx="583283" cy="320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2000s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609818" y="3768566"/>
            <a:ext cx="2726424" cy="1741167"/>
            <a:chOff x="5720990" y="1782256"/>
            <a:chExt cx="1704015" cy="145097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20990" y="1782256"/>
              <a:ext cx="1704015" cy="11357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388737" y="2912629"/>
              <a:ext cx="403957" cy="320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419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484373" y="3232647"/>
            <a:ext cx="11770922" cy="2234514"/>
            <a:chOff x="1440388" y="5124530"/>
            <a:chExt cx="11770921" cy="2234514"/>
          </a:xfrm>
        </p:grpSpPr>
        <p:sp>
          <p:nvSpPr>
            <p:cNvPr id="45" name="Can 44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57" idx="6"/>
              <a:endCxn id="49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n 48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n 51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>
              <a:stCxn id="54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n 53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>
              <a:stCxn id="56" idx="2"/>
              <a:endCxn id="52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became </a:t>
            </a:r>
            <a:r>
              <a:rPr lang="en-US" u="sng" dirty="0" smtClean="0"/>
              <a:t>harder</a:t>
            </a:r>
            <a:r>
              <a:rPr lang="en-US" dirty="0" smtClean="0"/>
              <a:t> to manage and </a:t>
            </a:r>
            <a:r>
              <a:rPr lang="en-US" u="sng" dirty="0" smtClean="0"/>
              <a:t>less</a:t>
            </a:r>
            <a:r>
              <a:rPr lang="en-US" dirty="0" smtClean="0"/>
              <a:t> reliable…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811606" y="3384249"/>
            <a:ext cx="1778382" cy="1630140"/>
            <a:chOff x="581812" y="5412147"/>
            <a:chExt cx="872434" cy="1069303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67" b="98667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1812" y="5412147"/>
              <a:ext cx="872434" cy="872434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870880" y="6229089"/>
              <a:ext cx="317075" cy="252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Now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1609818" y="3768566"/>
            <a:ext cx="2726424" cy="1741167"/>
            <a:chOff x="5720990" y="1782256"/>
            <a:chExt cx="1704015" cy="1450974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0990" y="1782256"/>
              <a:ext cx="1704015" cy="1135726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388737" y="2912629"/>
              <a:ext cx="403957" cy="320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67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Making Networks Work (Today)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400">
              <a:latin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en-US" sz="3400">
                <a:latin typeface="Courier New" charset="0"/>
                <a:cs typeface="Courier New" charset="0"/>
              </a:rPr>
              <a:t>traceroute, ping, tcpdump, SNMP, Netflow</a:t>
            </a:r>
          </a:p>
          <a:p>
            <a:pPr marL="0" indent="0">
              <a:buNone/>
            </a:pPr>
            <a:endParaRPr lang="en-US">
              <a:latin typeface="Calibri" charset="0"/>
            </a:endParaRPr>
          </a:p>
          <a:p>
            <a:pPr marL="0" indent="0">
              <a:buNone/>
            </a:pPr>
            <a:r>
              <a:rPr lang="en-US">
                <a:latin typeface="Calibri" charset="0"/>
              </a:rPr>
              <a:t>…. er, that’s about it.</a:t>
            </a:r>
          </a:p>
        </p:txBody>
      </p:sp>
    </p:spTree>
    <p:extLst>
      <p:ext uri="{BB962C8B-B14F-4D97-AF65-F5344CB8AC3E}">
        <p14:creationId xmlns:p14="http://schemas.microsoft.com/office/powerpoint/2010/main" val="188111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3"/>
          <p:cNvSpPr>
            <a:spLocks noGrp="1"/>
          </p:cNvSpPr>
          <p:nvPr>
            <p:ph type="ctrTitle"/>
          </p:nvPr>
        </p:nvSpPr>
        <p:spPr>
          <a:xfrm>
            <a:off x="665480" y="617220"/>
            <a:ext cx="13279120" cy="578358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Networks are kept working by </a:t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r>
              <a:rPr lang="en-US" sz="7100" dirty="0">
                <a:solidFill>
                  <a:srgbClr val="FFFF00"/>
                </a:solidFill>
                <a:latin typeface="Calibri" charset="0"/>
              </a:rPr>
              <a:t>“Masters of Complexity” </a:t>
            </a:r>
            <a:r>
              <a:rPr lang="en-US" dirty="0">
                <a:solidFill>
                  <a:srgbClr val="1F497D"/>
                </a:solidFill>
                <a:latin typeface="Calibri" charset="0"/>
              </a:rPr>
              <a:t/>
            </a:r>
            <a:br>
              <a:rPr lang="en-US" dirty="0">
                <a:solidFill>
                  <a:srgbClr val="1F497D"/>
                </a:solidFill>
                <a:latin typeface="Calibri" charset="0"/>
              </a:rPr>
            </a:br>
            <a:endParaRPr lang="en-US" dirty="0">
              <a:solidFill>
                <a:srgbClr val="1F497D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1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Making </a:t>
            </a:r>
            <a:r>
              <a:rPr lang="en-US" dirty="0" smtClean="0">
                <a:latin typeface="Calibri" charset="0"/>
              </a:rPr>
              <a:t>Chips Work</a:t>
            </a:r>
            <a:endParaRPr lang="en-US" dirty="0">
              <a:latin typeface="Calibri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33317" y="1679162"/>
            <a:ext cx="2519680" cy="4876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dirty="0"/>
              <a:t>Specification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56917" y="2648807"/>
            <a:ext cx="2519680" cy="56578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Functional Description (RTL)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56917" y="3551777"/>
            <a:ext cx="2519680" cy="6019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Functional Verification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56917" y="4224243"/>
            <a:ext cx="2519680" cy="5657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Logical Synthesis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56917" y="4860512"/>
            <a:ext cx="2519680" cy="4876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Static Timing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56917" y="5420582"/>
            <a:ext cx="2519680" cy="4876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Place &amp; Route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56917" y="5978747"/>
            <a:ext cx="2519680" cy="592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Design Rule Checking (DRC)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56917" y="6641687"/>
            <a:ext cx="2519680" cy="6019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Layout </a:t>
            </a:r>
            <a:r>
              <a:rPr lang="en-US" sz="2000" dirty="0" err="1"/>
              <a:t>vs</a:t>
            </a:r>
            <a:r>
              <a:rPr lang="en-US" sz="2000" dirty="0"/>
              <a:t> Schematic (LVS)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458336" y="2404967"/>
            <a:ext cx="323342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16758" y="3365087"/>
            <a:ext cx="3164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516757" y="3220307"/>
            <a:ext cx="0" cy="3314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 bwMode="auto">
          <a:xfrm>
            <a:off x="4256917" y="7314153"/>
            <a:ext cx="2519680" cy="60007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Layout Parasitic Extraction (LPE)</a:t>
            </a:r>
          </a:p>
        </p:txBody>
      </p:sp>
      <p:sp>
        <p:nvSpPr>
          <p:cNvPr id="62" name="Rounded Rectangle 61"/>
          <p:cNvSpPr/>
          <p:nvPr/>
        </p:nvSpPr>
        <p:spPr bwMode="auto">
          <a:xfrm>
            <a:off x="7566536" y="7314153"/>
            <a:ext cx="2519680" cy="60007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/>
              <a:t>Manufacture</a:t>
            </a:r>
          </a:p>
          <a:p>
            <a:pPr algn="ctr">
              <a:defRPr/>
            </a:pPr>
            <a:r>
              <a:rPr lang="en-US" sz="2000" dirty="0"/>
              <a:t>&amp; Validate</a:t>
            </a:r>
          </a:p>
        </p:txBody>
      </p:sp>
      <p:cxnSp>
        <p:nvCxnSpPr>
          <p:cNvPr id="67" name="Straight Arrow Connector 66"/>
          <p:cNvCxnSpPr/>
          <p:nvPr/>
        </p:nvCxnSpPr>
        <p:spPr bwMode="auto">
          <a:xfrm>
            <a:off x="6786757" y="7634192"/>
            <a:ext cx="7924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7569525" y="2648807"/>
            <a:ext cx="2519680" cy="56578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2000" dirty="0" err="1"/>
              <a:t>Testbench</a:t>
            </a:r>
            <a:r>
              <a:rPr lang="en-US" sz="2000" dirty="0"/>
              <a:t> &amp; Vectors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8686678" y="2408777"/>
            <a:ext cx="5080" cy="2400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177918" y="2166843"/>
            <a:ext cx="5080" cy="241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8673977" y="3214593"/>
            <a:ext cx="7621" cy="150494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7811502" y="3214592"/>
            <a:ext cx="2477642" cy="4099561"/>
            <a:chOff x="7811502" y="3214592"/>
            <a:chExt cx="2477642" cy="4099561"/>
          </a:xfrm>
        </p:grpSpPr>
        <p:sp>
          <p:nvSpPr>
            <p:cNvPr id="19" name="TextBox 18"/>
            <p:cNvSpPr txBox="1"/>
            <p:nvPr/>
          </p:nvSpPr>
          <p:spPr>
            <a:xfrm>
              <a:off x="7811502" y="6177691"/>
              <a:ext cx="2477642" cy="716673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rgbClr val="C0504D"/>
              </a:solidFill>
            </a:ln>
          </p:spPr>
          <p:txBody>
            <a:bodyPr wrap="none" lIns="130622" tIns="65311" rIns="130622" bIns="65311" rtlCol="0">
              <a:spAutoFit/>
            </a:bodyPr>
            <a:lstStyle/>
            <a:p>
              <a:pPr algn="ctr"/>
              <a:r>
                <a:rPr lang="en-US" dirty="0" smtClean="0"/>
                <a:t>Automatic Test Vector </a:t>
              </a:r>
              <a:br>
                <a:rPr lang="en-US" dirty="0" smtClean="0"/>
              </a:br>
              <a:r>
                <a:rPr lang="en-US" dirty="0" smtClean="0"/>
                <a:t>Generation (ATVG)</a:t>
              </a:r>
            </a:p>
          </p:txBody>
        </p:sp>
        <p:cxnSp>
          <p:nvCxnSpPr>
            <p:cNvPr id="21" name="Straight Arrow Connector 20"/>
            <p:cNvCxnSpPr>
              <a:endCxn id="7" idx="2"/>
            </p:cNvCxnSpPr>
            <p:nvPr/>
          </p:nvCxnSpPr>
          <p:spPr>
            <a:xfrm flipV="1">
              <a:off x="8826376" y="3214592"/>
              <a:ext cx="2989" cy="2963098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endCxn id="62" idx="0"/>
            </p:cNvCxnSpPr>
            <p:nvPr/>
          </p:nvCxnSpPr>
          <p:spPr>
            <a:xfrm>
              <a:off x="8826376" y="6953288"/>
              <a:ext cx="0" cy="360865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8452997" y="1923002"/>
            <a:ext cx="4681633" cy="5691188"/>
            <a:chOff x="8452997" y="1923002"/>
            <a:chExt cx="4681633" cy="5691188"/>
          </a:xfrm>
        </p:grpSpPr>
        <p:sp>
          <p:nvSpPr>
            <p:cNvPr id="31" name="TextBox 30"/>
            <p:cNvSpPr txBox="1"/>
            <p:nvPr/>
          </p:nvSpPr>
          <p:spPr>
            <a:xfrm>
              <a:off x="10370263" y="4402228"/>
              <a:ext cx="2764367" cy="716673"/>
            </a:xfrm>
            <a:prstGeom prst="rect">
              <a:avLst/>
            </a:prstGeom>
            <a:noFill/>
            <a:ln w="38100" cmpd="sng">
              <a:solidFill>
                <a:srgbClr val="C0504D"/>
              </a:solidFill>
            </a:ln>
          </p:spPr>
          <p:txBody>
            <a:bodyPr wrap="none" lIns="130622" tIns="65311" rIns="130622" bIns="65311" rtlCol="0">
              <a:spAutoFit/>
            </a:bodyPr>
            <a:lstStyle/>
            <a:p>
              <a:r>
                <a:rPr lang="en-US" dirty="0" smtClean="0"/>
                <a:t>Dynamic troubleshooting </a:t>
              </a:r>
              <a:br>
                <a:rPr lang="en-US" dirty="0" smtClean="0"/>
              </a:br>
              <a:r>
                <a:rPr lang="en-US" dirty="0" smtClean="0"/>
                <a:t>to</a:t>
              </a:r>
              <a:r>
                <a:rPr lang="en-US" dirty="0"/>
                <a:t> </a:t>
              </a:r>
              <a:r>
                <a:rPr lang="en-US" dirty="0" smtClean="0"/>
                <a:t>Identify root </a:t>
              </a:r>
              <a:r>
                <a:rPr lang="en-US" dirty="0"/>
                <a:t>c</a:t>
              </a:r>
              <a:r>
                <a:rPr lang="en-US" dirty="0" smtClean="0"/>
                <a:t>ause</a:t>
              </a:r>
              <a:endParaRPr lang="en-US" dirty="0"/>
            </a:p>
          </p:txBody>
        </p:sp>
        <p:cxnSp>
          <p:nvCxnSpPr>
            <p:cNvPr id="34" name="Elbow Connector 33"/>
            <p:cNvCxnSpPr>
              <a:stCxn id="31" idx="0"/>
              <a:endCxn id="5" idx="3"/>
            </p:cNvCxnSpPr>
            <p:nvPr/>
          </p:nvCxnSpPr>
          <p:spPr>
            <a:xfrm rot="16200000" flipV="1">
              <a:off x="8863109" y="1512890"/>
              <a:ext cx="2479226" cy="3299450"/>
            </a:xfrm>
            <a:prstGeom prst="bentConnector2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>
              <a:stCxn id="31" idx="2"/>
              <a:endCxn id="62" idx="3"/>
            </p:cNvCxnSpPr>
            <p:nvPr/>
          </p:nvCxnSpPr>
          <p:spPr>
            <a:xfrm rot="5400000">
              <a:off x="9671688" y="5533430"/>
              <a:ext cx="2495289" cy="1666231"/>
            </a:xfrm>
            <a:prstGeom prst="bentConnector2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/>
          <p:nvPr/>
        </p:nvCxnSpPr>
        <p:spPr>
          <a:xfrm flipH="1">
            <a:off x="5458337" y="2408777"/>
            <a:ext cx="5080" cy="2400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93143" y="1556481"/>
            <a:ext cx="5840174" cy="1289574"/>
            <a:chOff x="93143" y="1556481"/>
            <a:chExt cx="5840174" cy="1289574"/>
          </a:xfrm>
        </p:grpSpPr>
        <p:sp>
          <p:nvSpPr>
            <p:cNvPr id="55" name="TextBox 54"/>
            <p:cNvSpPr txBox="1"/>
            <p:nvPr/>
          </p:nvSpPr>
          <p:spPr>
            <a:xfrm>
              <a:off x="93143" y="1556481"/>
              <a:ext cx="3418816" cy="677108"/>
            </a:xfrm>
            <a:prstGeom prst="rect">
              <a:avLst/>
            </a:prstGeom>
            <a:noFill/>
            <a:ln w="38100" cmpd="sng">
              <a:solidFill>
                <a:srgbClr val="C0504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Formal specification</a:t>
              </a:r>
              <a:br>
                <a:rPr lang="en-US" dirty="0" smtClean="0"/>
              </a:br>
              <a:r>
                <a:rPr lang="en-US" dirty="0" smtClean="0"/>
                <a:t>languages</a:t>
              </a:r>
              <a:endParaRPr lang="en-US" dirty="0"/>
            </a:p>
          </p:txBody>
        </p:sp>
        <p:cxnSp>
          <p:nvCxnSpPr>
            <p:cNvPr id="56" name="Straight Arrow Connector 55"/>
            <p:cNvCxnSpPr>
              <a:stCxn id="55" idx="3"/>
              <a:endCxn id="5" idx="1"/>
            </p:cNvCxnSpPr>
            <p:nvPr/>
          </p:nvCxnSpPr>
          <p:spPr>
            <a:xfrm>
              <a:off x="3511959" y="1895036"/>
              <a:ext cx="2421358" cy="27967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lbow Connector 44"/>
            <p:cNvCxnSpPr>
              <a:stCxn id="55" idx="2"/>
            </p:cNvCxnSpPr>
            <p:nvPr/>
          </p:nvCxnSpPr>
          <p:spPr>
            <a:xfrm rot="16200000" flipH="1">
              <a:off x="2723502" y="1312637"/>
              <a:ext cx="612466" cy="2454369"/>
            </a:xfrm>
            <a:prstGeom prst="bentConnector2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906374" y="2931700"/>
            <a:ext cx="3350544" cy="4010976"/>
            <a:chOff x="906374" y="2931700"/>
            <a:chExt cx="3350544" cy="4010976"/>
          </a:xfrm>
        </p:grpSpPr>
        <p:sp>
          <p:nvSpPr>
            <p:cNvPr id="68" name="TextBox 67"/>
            <p:cNvSpPr txBox="1"/>
            <p:nvPr/>
          </p:nvSpPr>
          <p:spPr>
            <a:xfrm>
              <a:off x="906374" y="4572595"/>
              <a:ext cx="1732634" cy="1009061"/>
            </a:xfrm>
            <a:prstGeom prst="rect">
              <a:avLst/>
            </a:prstGeom>
            <a:noFill/>
            <a:ln w="38100" cmpd="sng">
              <a:solidFill>
                <a:srgbClr val="C0504D"/>
              </a:solidFill>
            </a:ln>
          </p:spPr>
          <p:txBody>
            <a:bodyPr wrap="none" lIns="130622" tIns="65311" rIns="130622" bIns="65311" rtlCol="0">
              <a:spAutoFit/>
            </a:bodyPr>
            <a:lstStyle/>
            <a:p>
              <a:pPr algn="ctr"/>
              <a:r>
                <a:rPr lang="en-US" dirty="0" smtClean="0"/>
                <a:t>Static checking</a:t>
              </a:r>
              <a:br>
                <a:rPr lang="en-US" dirty="0" smtClean="0"/>
              </a:br>
              <a:r>
                <a:rPr lang="en-US" dirty="0" smtClean="0"/>
                <a:t>of lowest level</a:t>
              </a:r>
              <a:br>
                <a:rPr lang="en-US" dirty="0" smtClean="0"/>
              </a:br>
              <a:r>
                <a:rPr lang="en-US" dirty="0" smtClean="0"/>
                <a:t>design</a:t>
              </a:r>
              <a:endParaRPr lang="en-US" dirty="0"/>
            </a:p>
          </p:txBody>
        </p:sp>
        <p:cxnSp>
          <p:nvCxnSpPr>
            <p:cNvPr id="39" name="Elbow Connector 38"/>
            <p:cNvCxnSpPr>
              <a:stCxn id="68" idx="0"/>
              <a:endCxn id="6" idx="1"/>
            </p:cNvCxnSpPr>
            <p:nvPr/>
          </p:nvCxnSpPr>
          <p:spPr>
            <a:xfrm rot="5400000" flipH="1" flipV="1">
              <a:off x="2194357" y="2510035"/>
              <a:ext cx="1640895" cy="2484226"/>
            </a:xfrm>
            <a:prstGeom prst="bentConnector2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68" idx="2"/>
              <a:endCxn id="13" idx="1"/>
            </p:cNvCxnSpPr>
            <p:nvPr/>
          </p:nvCxnSpPr>
          <p:spPr>
            <a:xfrm rot="16200000" flipH="1">
              <a:off x="2334294" y="5020053"/>
              <a:ext cx="1361021" cy="2484226"/>
            </a:xfrm>
            <a:prstGeom prst="bentConnector2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Content Placeholder 56"/>
          <p:cNvSpPr>
            <a:spLocks noGrp="1"/>
          </p:cNvSpPr>
          <p:nvPr>
            <p:ph sz="half" idx="2"/>
          </p:nvPr>
        </p:nvSpPr>
        <p:spPr>
          <a:xfrm>
            <a:off x="1262533" y="1701166"/>
            <a:ext cx="11204189" cy="1619214"/>
          </a:xfrm>
          <a:solidFill>
            <a:srgbClr val="FFFFFF"/>
          </a:solidFill>
          <a:ln w="19050" cmpd="sng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marL="580542" indent="-580542" algn="ctr">
              <a:buFont typeface="+mj-lt"/>
              <a:buAutoNum type="arabicPeriod"/>
              <a:defRPr/>
            </a:pPr>
            <a:r>
              <a:rPr lang="en-US" sz="4400" dirty="0">
                <a:solidFill>
                  <a:schemeClr val="bg1"/>
                </a:solidFill>
              </a:rPr>
              <a:t>Multiple layers of abstraction</a:t>
            </a:r>
          </a:p>
          <a:p>
            <a:pPr marL="580542" indent="-580542" algn="ctr">
              <a:buFont typeface="+mj-lt"/>
              <a:buAutoNum type="arabicPeriod"/>
              <a:defRPr/>
            </a:pPr>
            <a:r>
              <a:rPr lang="en-US" sz="4400" dirty="0">
                <a:solidFill>
                  <a:schemeClr val="bg1"/>
                </a:solidFill>
              </a:rPr>
              <a:t>Strong foundation (Boolean algebra)</a:t>
            </a:r>
          </a:p>
        </p:txBody>
      </p:sp>
    </p:spTree>
    <p:extLst>
      <p:ext uri="{BB962C8B-B14F-4D97-AF65-F5344CB8AC3E}">
        <p14:creationId xmlns:p14="http://schemas.microsoft.com/office/powerpoint/2010/main" val="307792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Making </a:t>
            </a:r>
            <a:r>
              <a:rPr lang="en-US" strike="sngStrike" dirty="0" smtClean="0">
                <a:latin typeface="Calibri" charset="0"/>
              </a:rPr>
              <a:t>Chips</a:t>
            </a:r>
            <a:r>
              <a:rPr lang="en-US" dirty="0" smtClean="0">
                <a:latin typeface="Calibri" charset="0"/>
              </a:rPr>
              <a:t> Networks Work</a:t>
            </a:r>
            <a:endParaRPr lang="en-US" dirty="0">
              <a:latin typeface="Calibri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06971" y="1673202"/>
            <a:ext cx="2281274" cy="4876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</a:rPr>
              <a:t>Policy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5" name="Straight Arrow Connector 24"/>
          <p:cNvCxnSpPr>
            <a:stCxn id="5" idx="2"/>
            <a:endCxn id="43" idx="0"/>
          </p:cNvCxnSpPr>
          <p:nvPr/>
        </p:nvCxnSpPr>
        <p:spPr>
          <a:xfrm>
            <a:off x="5547608" y="2160882"/>
            <a:ext cx="7536" cy="244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45" idx="0"/>
          </p:cNvCxnSpPr>
          <p:nvPr/>
        </p:nvCxnSpPr>
        <p:spPr>
          <a:xfrm flipH="1">
            <a:off x="5577739" y="3257874"/>
            <a:ext cx="5626" cy="4827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 bwMode="auto">
          <a:xfrm>
            <a:off x="6786757" y="7167427"/>
            <a:ext cx="17958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1"/>
          <p:cNvGrpSpPr>
            <a:grpSpLocks/>
          </p:cNvGrpSpPr>
          <p:nvPr/>
        </p:nvGrpSpPr>
        <p:grpSpPr bwMode="auto">
          <a:xfrm>
            <a:off x="4256916" y="2405024"/>
            <a:ext cx="2596450" cy="892552"/>
            <a:chOff x="1219200" y="1389875"/>
            <a:chExt cx="1752600" cy="742579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219200" y="1448025"/>
              <a:ext cx="1752600" cy="64430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3" name="TextBox 23"/>
            <p:cNvSpPr txBox="1">
              <a:spLocks noChangeArrowheads="1"/>
            </p:cNvSpPr>
            <p:nvPr/>
          </p:nvSpPr>
          <p:spPr bwMode="auto">
            <a:xfrm>
              <a:off x="1601682" y="1389875"/>
              <a:ext cx="987640" cy="74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600" dirty="0">
                  <a:solidFill>
                    <a:srgbClr val="000000"/>
                  </a:solidFill>
                  <a:latin typeface="Arial" charset="0"/>
                </a:rPr>
                <a:t>Control</a:t>
              </a:r>
            </a:p>
            <a:p>
              <a:pPr algn="ctr" eaLnBrk="1" hangingPunct="1"/>
              <a:r>
                <a:rPr lang="en-US" sz="2600" dirty="0">
                  <a:solidFill>
                    <a:srgbClr val="000000"/>
                  </a:solidFill>
                  <a:latin typeface="Arial" charset="0"/>
                </a:rPr>
                <a:t>Program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4317898" y="3740582"/>
            <a:ext cx="2519682" cy="1424749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3400" dirty="0" smtClean="0">
                <a:solidFill>
                  <a:srgbClr val="000000"/>
                </a:solidFill>
                <a:latin typeface="+mj-lt"/>
              </a:rPr>
              <a:t>Control</a:t>
            </a:r>
          </a:p>
          <a:p>
            <a:pPr algn="ctr">
              <a:defRPr/>
            </a:pPr>
            <a:r>
              <a:rPr lang="en-US" sz="3400" dirty="0" smtClean="0">
                <a:solidFill>
                  <a:srgbClr val="000000"/>
                </a:solidFill>
                <a:latin typeface="+mj-lt"/>
              </a:rPr>
              <a:t>Plane</a:t>
            </a:r>
            <a:endParaRPr lang="en-US" sz="34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47" name="Straight Arrow Connector 46"/>
          <p:cNvCxnSpPr>
            <a:stCxn id="45" idx="2"/>
            <a:endCxn id="48" idx="1"/>
          </p:cNvCxnSpPr>
          <p:nvPr/>
        </p:nvCxnSpPr>
        <p:spPr>
          <a:xfrm>
            <a:off x="5577739" y="5165331"/>
            <a:ext cx="7893" cy="1507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>
            <a:stCxn id="98" idx="0"/>
          </p:cNvCxnSpPr>
          <p:nvPr/>
        </p:nvCxnSpPr>
        <p:spPr>
          <a:xfrm rot="16200000" flipV="1">
            <a:off x="8529258" y="1179039"/>
            <a:ext cx="1470528" cy="4975850"/>
          </a:xfrm>
          <a:prstGeom prst="bentConnector2">
            <a:avLst/>
          </a:prstGeom>
          <a:ln w="38100" cmpd="sng"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98" idx="2"/>
            <a:endCxn id="117" idx="3"/>
          </p:cNvCxnSpPr>
          <p:nvPr/>
        </p:nvCxnSpPr>
        <p:spPr>
          <a:xfrm rot="5400000">
            <a:off x="9905070" y="5300048"/>
            <a:ext cx="2028524" cy="1666231"/>
          </a:xfrm>
          <a:prstGeom prst="bentConnector2">
            <a:avLst/>
          </a:prstGeom>
          <a:ln w="38100" cmpd="sng"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10370263" y="4402228"/>
            <a:ext cx="2764367" cy="716673"/>
          </a:xfrm>
          <a:prstGeom prst="rect">
            <a:avLst/>
          </a:prstGeom>
          <a:noFill/>
          <a:ln w="38100" cmpd="sng">
            <a:solidFill>
              <a:srgbClr val="C0504D"/>
            </a:solidFill>
          </a:ln>
        </p:spPr>
        <p:txBody>
          <a:bodyPr wrap="none" lIns="130622" tIns="65311" rIns="130622" bIns="65311" rtlCol="0">
            <a:spAutoFit/>
          </a:bodyPr>
          <a:lstStyle/>
          <a:p>
            <a:r>
              <a:rPr lang="en-US" dirty="0" smtClean="0"/>
              <a:t>Dynamic troubleshooting </a:t>
            </a:r>
            <a:br>
              <a:rPr lang="en-US" dirty="0" smtClean="0"/>
            </a:br>
            <a:r>
              <a:rPr lang="en-US" dirty="0" smtClean="0"/>
              <a:t>to</a:t>
            </a:r>
            <a:r>
              <a:rPr lang="en-US" dirty="0"/>
              <a:t> </a:t>
            </a:r>
            <a:r>
              <a:rPr lang="en-US" dirty="0" smtClean="0"/>
              <a:t>Identify root </a:t>
            </a:r>
            <a:r>
              <a:rPr lang="en-US" dirty="0"/>
              <a:t>c</a:t>
            </a:r>
            <a:r>
              <a:rPr lang="en-US" dirty="0" smtClean="0"/>
              <a:t>ause</a:t>
            </a:r>
            <a:endParaRPr lang="en-US" dirty="0"/>
          </a:p>
        </p:txBody>
      </p:sp>
      <p:grpSp>
        <p:nvGrpSpPr>
          <p:cNvPr id="109" name="Group 108"/>
          <p:cNvGrpSpPr/>
          <p:nvPr/>
        </p:nvGrpSpPr>
        <p:grpSpPr>
          <a:xfrm>
            <a:off x="93143" y="1567336"/>
            <a:ext cx="4313827" cy="677108"/>
            <a:chOff x="955531" y="1366305"/>
            <a:chExt cx="2096783" cy="564257"/>
          </a:xfrm>
        </p:grpSpPr>
        <p:sp>
          <p:nvSpPr>
            <p:cNvPr id="110" name="TextBox 109"/>
            <p:cNvSpPr txBox="1"/>
            <p:nvPr/>
          </p:nvSpPr>
          <p:spPr>
            <a:xfrm>
              <a:off x="955531" y="1366305"/>
              <a:ext cx="1661753" cy="564257"/>
            </a:xfrm>
            <a:prstGeom prst="rect">
              <a:avLst/>
            </a:prstGeom>
            <a:noFill/>
            <a:ln w="38100" cmpd="sng">
              <a:solidFill>
                <a:srgbClr val="C0504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Formal specification</a:t>
              </a:r>
              <a:br>
                <a:rPr lang="en-US" dirty="0" smtClean="0"/>
              </a:br>
              <a:r>
                <a:rPr lang="en-US" dirty="0" smtClean="0"/>
                <a:t>languages</a:t>
              </a:r>
              <a:endParaRPr lang="en-US" dirty="0"/>
            </a:p>
          </p:txBody>
        </p:sp>
        <p:cxnSp>
          <p:nvCxnSpPr>
            <p:cNvPr id="111" name="Straight Arrow Connector 110"/>
            <p:cNvCxnSpPr>
              <a:stCxn id="110" idx="3"/>
              <a:endCxn id="5" idx="1"/>
            </p:cNvCxnSpPr>
            <p:nvPr/>
          </p:nvCxnSpPr>
          <p:spPr>
            <a:xfrm>
              <a:off x="2617284" y="1648434"/>
              <a:ext cx="435030" cy="9293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906374" y="4572595"/>
            <a:ext cx="1732634" cy="1009061"/>
          </a:xfrm>
          <a:prstGeom prst="rect">
            <a:avLst/>
          </a:prstGeom>
          <a:noFill/>
          <a:ln w="38100" cmpd="sng">
            <a:solidFill>
              <a:srgbClr val="C0504D"/>
            </a:solidFill>
          </a:ln>
        </p:spPr>
        <p:txBody>
          <a:bodyPr wrap="none" lIns="130622" tIns="65311" rIns="130622" bIns="65311" rtlCol="0">
            <a:spAutoFit/>
          </a:bodyPr>
          <a:lstStyle/>
          <a:p>
            <a:pPr algn="ctr"/>
            <a:r>
              <a:rPr lang="en-US" dirty="0" smtClean="0"/>
              <a:t>Static checking</a:t>
            </a:r>
            <a:br>
              <a:rPr lang="en-US" dirty="0" smtClean="0"/>
            </a:br>
            <a:r>
              <a:rPr lang="en-US" dirty="0" smtClean="0"/>
              <a:t>of lowest level</a:t>
            </a:r>
            <a:br>
              <a:rPr lang="en-US" dirty="0" smtClean="0"/>
            </a:br>
            <a:r>
              <a:rPr lang="en-US" dirty="0" smtClean="0"/>
              <a:t>design</a:t>
            </a:r>
            <a:endParaRPr lang="en-US" dirty="0"/>
          </a:p>
        </p:txBody>
      </p:sp>
      <p:cxnSp>
        <p:nvCxnSpPr>
          <p:cNvPr id="113" name="Elbow Connector 112"/>
          <p:cNvCxnSpPr>
            <a:stCxn id="112" idx="0"/>
          </p:cNvCxnSpPr>
          <p:nvPr/>
        </p:nvCxnSpPr>
        <p:spPr>
          <a:xfrm rot="5400000" flipH="1" flipV="1">
            <a:off x="2194357" y="2510035"/>
            <a:ext cx="1640894" cy="2484227"/>
          </a:xfrm>
          <a:prstGeom prst="bentConnector2">
            <a:avLst/>
          </a:prstGeom>
          <a:ln w="38100" cmpd="sng"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113"/>
          <p:cNvCxnSpPr>
            <a:stCxn id="110" idx="2"/>
          </p:cNvCxnSpPr>
          <p:nvPr/>
        </p:nvCxnSpPr>
        <p:spPr>
          <a:xfrm rot="16200000" flipH="1">
            <a:off x="2794060" y="1252934"/>
            <a:ext cx="471350" cy="2454369"/>
          </a:xfrm>
          <a:prstGeom prst="bentConnector2">
            <a:avLst/>
          </a:prstGeom>
          <a:ln w="38100" cmpd="sng"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Elbow Connector 114"/>
          <p:cNvCxnSpPr>
            <a:stCxn id="112" idx="2"/>
          </p:cNvCxnSpPr>
          <p:nvPr/>
        </p:nvCxnSpPr>
        <p:spPr>
          <a:xfrm rot="16200000" flipH="1">
            <a:off x="2179045" y="5175301"/>
            <a:ext cx="1732501" cy="2545209"/>
          </a:xfrm>
          <a:prstGeom prst="bentConnector2">
            <a:avLst/>
          </a:prstGeom>
          <a:ln w="38100" cmpd="sng"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ounded Rectangle 116"/>
          <p:cNvSpPr/>
          <p:nvPr/>
        </p:nvSpPr>
        <p:spPr bwMode="auto">
          <a:xfrm>
            <a:off x="7566536" y="6847388"/>
            <a:ext cx="2519680" cy="60007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r>
              <a:rPr lang="en-US" sz="3400" dirty="0"/>
              <a:t>NETWORK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786757" y="5786911"/>
            <a:ext cx="3332732" cy="1060477"/>
            <a:chOff x="6786757" y="5786911"/>
            <a:chExt cx="3332732" cy="1060477"/>
          </a:xfrm>
        </p:grpSpPr>
        <p:cxnSp>
          <p:nvCxnSpPr>
            <p:cNvPr id="21" name="Straight Arrow Connector 20"/>
            <p:cNvCxnSpPr>
              <a:stCxn id="118" idx="1"/>
            </p:cNvCxnSpPr>
            <p:nvPr/>
          </p:nvCxnSpPr>
          <p:spPr>
            <a:xfrm flipH="1">
              <a:off x="6786757" y="6145248"/>
              <a:ext cx="1194400" cy="702140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/>
            <p:cNvSpPr txBox="1"/>
            <p:nvPr/>
          </p:nvSpPr>
          <p:spPr>
            <a:xfrm>
              <a:off x="7981157" y="5786911"/>
              <a:ext cx="2138332" cy="716673"/>
            </a:xfrm>
            <a:prstGeom prst="rect">
              <a:avLst/>
            </a:prstGeom>
            <a:solidFill>
              <a:srgbClr val="000000"/>
            </a:solidFill>
            <a:ln w="38100" cmpd="sng">
              <a:solidFill>
                <a:srgbClr val="C0504D"/>
              </a:solidFill>
            </a:ln>
          </p:spPr>
          <p:txBody>
            <a:bodyPr wrap="none" lIns="130622" tIns="65311" rIns="130622" bIns="65311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Automatic Test </a:t>
              </a:r>
              <a:r>
                <a:rPr lang="en-US" dirty="0" err="1" smtClean="0">
                  <a:solidFill>
                    <a:srgbClr val="FFFFFF"/>
                  </a:solidFill>
                </a:rPr>
                <a:t>Pkt</a:t>
              </a:r>
              <a:r>
                <a:rPr lang="en-US" dirty="0" smtClean="0">
                  <a:solidFill>
                    <a:srgbClr val="FFFFFF"/>
                  </a:solidFill>
                </a:rPr>
                <a:t/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dirty="0" smtClean="0">
                  <a:solidFill>
                    <a:srgbClr val="FFFFFF"/>
                  </a:solidFill>
                </a:rPr>
                <a:t>Generation (ATPG)</a:t>
              </a:r>
            </a:p>
          </p:txBody>
        </p:sp>
        <p:cxnSp>
          <p:nvCxnSpPr>
            <p:cNvPr id="119" name="Straight Arrow Connector 118"/>
            <p:cNvCxnSpPr>
              <a:endCxn id="117" idx="0"/>
            </p:cNvCxnSpPr>
            <p:nvPr/>
          </p:nvCxnSpPr>
          <p:spPr>
            <a:xfrm>
              <a:off x="8826376" y="6486523"/>
              <a:ext cx="0" cy="360865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/>
          <p:cNvSpPr txBox="1"/>
          <p:nvPr/>
        </p:nvSpPr>
        <p:spPr>
          <a:xfrm>
            <a:off x="79318" y="849369"/>
            <a:ext cx="2808625" cy="716673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0622" tIns="65311" rIns="130622" bIns="65311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Frenetic, </a:t>
            </a:r>
            <a:r>
              <a:rPr lang="en-US" dirty="0" err="1" smtClean="0">
                <a:solidFill>
                  <a:srgbClr val="000000"/>
                </a:solidFill>
              </a:rPr>
              <a:t>NetCore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Pyretic, </a:t>
            </a:r>
            <a:r>
              <a:rPr lang="en-US" dirty="0" err="1" smtClean="0">
                <a:solidFill>
                  <a:srgbClr val="000000"/>
                </a:solidFill>
              </a:rPr>
              <a:t>Procera</a:t>
            </a:r>
            <a:r>
              <a:rPr lang="en-US" dirty="0" smtClean="0">
                <a:solidFill>
                  <a:srgbClr val="000000"/>
                </a:solidFill>
              </a:rPr>
              <a:t>, … [2012]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93143" y="4211608"/>
            <a:ext cx="2359264" cy="424285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0622" tIns="65311" rIns="130622" bIns="65311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Anteater, HSA [2011]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45" name="Group 144"/>
          <p:cNvGrpSpPr/>
          <p:nvPr/>
        </p:nvGrpSpPr>
        <p:grpSpPr>
          <a:xfrm>
            <a:off x="5159326" y="1917042"/>
            <a:ext cx="4404726" cy="3843679"/>
            <a:chOff x="3224579" y="1597534"/>
            <a:chExt cx="2752954" cy="3203066"/>
          </a:xfrm>
        </p:grpSpPr>
        <p:grpSp>
          <p:nvGrpSpPr>
            <p:cNvPr id="144" name="Group 143"/>
            <p:cNvGrpSpPr/>
            <p:nvPr/>
          </p:nvGrpSpPr>
          <p:grpSpPr>
            <a:xfrm>
              <a:off x="3224579" y="4509988"/>
              <a:ext cx="530048" cy="290612"/>
              <a:chOff x="3224579" y="4509988"/>
              <a:chExt cx="530048" cy="290612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3407833" y="4663071"/>
                <a:ext cx="165100" cy="1375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3224579" y="4509988"/>
                <a:ext cx="530048" cy="223837"/>
              </a:xfrm>
              <a:prstGeom prst="ellipse">
                <a:avLst/>
              </a:prstGeom>
              <a:noFill/>
              <a:ln w="38100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4750687" y="3236723"/>
              <a:ext cx="1226846" cy="807913"/>
            </a:xfrm>
            <a:prstGeom prst="rect">
              <a:avLst/>
            </a:prstGeom>
            <a:noFill/>
            <a:ln w="38100" cmpd="sng">
              <a:solidFill>
                <a:srgbClr val="C0504D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Dynamic checking</a:t>
              </a:r>
              <a:br>
                <a:rPr lang="en-US" dirty="0" smtClean="0"/>
              </a:br>
              <a:r>
                <a:rPr lang="en-US" dirty="0" smtClean="0"/>
                <a:t>of lowest level</a:t>
              </a:r>
              <a:br>
                <a:rPr lang="en-US" dirty="0" smtClean="0"/>
              </a:br>
              <a:r>
                <a:rPr lang="en-US" dirty="0" smtClean="0"/>
                <a:t>design</a:t>
              </a:r>
              <a:endParaRPr lang="en-US" dirty="0"/>
            </a:p>
          </p:txBody>
        </p:sp>
        <p:cxnSp>
          <p:nvCxnSpPr>
            <p:cNvPr id="130" name="Elbow Connector 129"/>
            <p:cNvCxnSpPr>
              <a:stCxn id="129" idx="0"/>
              <a:endCxn id="5" idx="3"/>
            </p:cNvCxnSpPr>
            <p:nvPr/>
          </p:nvCxnSpPr>
          <p:spPr>
            <a:xfrm rot="16200000" flipV="1">
              <a:off x="3952538" y="1825150"/>
              <a:ext cx="1639189" cy="1183957"/>
            </a:xfrm>
            <a:prstGeom prst="bentConnector2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Elbow Connector 132"/>
            <p:cNvCxnSpPr>
              <a:stCxn id="129" idx="2"/>
              <a:endCxn id="120" idx="6"/>
            </p:cNvCxnSpPr>
            <p:nvPr/>
          </p:nvCxnSpPr>
          <p:spPr>
            <a:xfrm rot="5400000">
              <a:off x="4270734" y="3528530"/>
              <a:ext cx="577270" cy="1609483"/>
            </a:xfrm>
            <a:prstGeom prst="bentConnector2">
              <a:avLst/>
            </a:prstGeom>
            <a:ln w="38100" cmpd="sng"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TextBox 122"/>
          <p:cNvSpPr txBox="1"/>
          <p:nvPr/>
        </p:nvSpPr>
        <p:spPr>
          <a:xfrm>
            <a:off x="6347336" y="3488502"/>
            <a:ext cx="3108913" cy="424285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0622" tIns="65311" rIns="130622" bIns="65311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Veriflow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NetPlumber</a:t>
            </a:r>
            <a:r>
              <a:rPr lang="en-US" dirty="0" smtClean="0">
                <a:solidFill>
                  <a:srgbClr val="000000"/>
                </a:solidFill>
              </a:rPr>
              <a:t> [2012]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853366" y="5680591"/>
            <a:ext cx="3379933" cy="424285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0622" tIns="65311" rIns="130622" bIns="65311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ATPG [2012], </a:t>
            </a:r>
            <a:r>
              <a:rPr lang="en-US" dirty="0" err="1" smtClean="0">
                <a:solidFill>
                  <a:srgbClr val="000000"/>
                </a:solidFill>
              </a:rPr>
              <a:t>NetSONAR</a:t>
            </a:r>
            <a:r>
              <a:rPr lang="en-US" dirty="0" smtClean="0">
                <a:solidFill>
                  <a:srgbClr val="000000"/>
                </a:solidFill>
              </a:rPr>
              <a:t> [2013]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11092920" y="4002643"/>
            <a:ext cx="2112515" cy="424285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0622" tIns="65311" rIns="130622" bIns="65311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WWW, </a:t>
            </a:r>
            <a:r>
              <a:rPr lang="en-US" dirty="0" err="1" smtClean="0">
                <a:solidFill>
                  <a:srgbClr val="000000"/>
                </a:solidFill>
              </a:rPr>
              <a:t>ndb</a:t>
            </a:r>
            <a:r>
              <a:rPr lang="en-US" dirty="0" smtClean="0">
                <a:solidFill>
                  <a:srgbClr val="000000"/>
                </a:solidFill>
              </a:rPr>
              <a:t> [2012]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3196545" y="4452957"/>
            <a:ext cx="1230081" cy="2592068"/>
            <a:chOff x="1997841" y="3710797"/>
            <a:chExt cx="768801" cy="2200086"/>
          </a:xfrm>
        </p:grpSpPr>
        <p:sp>
          <p:nvSpPr>
            <p:cNvPr id="138" name="TextBox 137"/>
            <p:cNvSpPr txBox="1"/>
            <p:nvPr/>
          </p:nvSpPr>
          <p:spPr>
            <a:xfrm>
              <a:off x="1997841" y="4378005"/>
              <a:ext cx="768801" cy="564257"/>
            </a:xfrm>
            <a:prstGeom prst="rect">
              <a:avLst/>
            </a:prstGeom>
            <a:noFill/>
            <a:ln w="38100" cmpd="sng">
              <a:solidFill>
                <a:srgbClr val="C0504D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Consistent</a:t>
              </a:r>
            </a:p>
            <a:p>
              <a:pPr algn="ctr"/>
              <a:r>
                <a:rPr lang="en-US" dirty="0" smtClean="0"/>
                <a:t>Updates</a:t>
              </a:r>
              <a:endParaRPr lang="en-US" dirty="0"/>
            </a:p>
          </p:txBody>
        </p:sp>
        <p:cxnSp>
          <p:nvCxnSpPr>
            <p:cNvPr id="135" name="Elbow Connector 134"/>
            <p:cNvCxnSpPr>
              <a:endCxn id="45" idx="1"/>
            </p:cNvCxnSpPr>
            <p:nvPr/>
          </p:nvCxnSpPr>
          <p:spPr>
            <a:xfrm rot="5400000" flipH="1" flipV="1">
              <a:off x="2203189" y="3882508"/>
              <a:ext cx="667208" cy="323786"/>
            </a:xfrm>
            <a:prstGeom prst="bentConnector2">
              <a:avLst/>
            </a:prstGeom>
            <a:ln w="38100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Elbow Connector 139"/>
            <p:cNvCxnSpPr/>
            <p:nvPr/>
          </p:nvCxnSpPr>
          <p:spPr>
            <a:xfrm rot="16200000" flipH="1">
              <a:off x="2051066" y="5266097"/>
              <a:ext cx="968621" cy="320952"/>
            </a:xfrm>
            <a:prstGeom prst="bentConnector3">
              <a:avLst>
                <a:gd name="adj1" fmla="val 99069"/>
              </a:avLst>
            </a:prstGeom>
            <a:ln w="38100" cmpd="sng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45"/>
          <p:cNvSpPr txBox="1"/>
          <p:nvPr/>
        </p:nvSpPr>
        <p:spPr>
          <a:xfrm>
            <a:off x="2795780" y="4883406"/>
            <a:ext cx="1815439" cy="424285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30622" tIns="65311" rIns="130622" bIns="65311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(several) [2012]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6" name="Straight Arrow Connector 125"/>
          <p:cNvCxnSpPr>
            <a:endCxn id="121" idx="0"/>
          </p:cNvCxnSpPr>
          <p:nvPr/>
        </p:nvCxnSpPr>
        <p:spPr>
          <a:xfrm flipH="1">
            <a:off x="5584613" y="5165331"/>
            <a:ext cx="2038" cy="430355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AutoShape 7"/>
          <p:cNvSpPr>
            <a:spLocks noChangeArrowheads="1"/>
          </p:cNvSpPr>
          <p:nvPr/>
        </p:nvSpPr>
        <p:spPr bwMode="auto">
          <a:xfrm>
            <a:off x="4317898" y="6672756"/>
            <a:ext cx="2535468" cy="947592"/>
          </a:xfrm>
          <a:prstGeom prst="can">
            <a:avLst>
              <a:gd name="adj" fmla="val 4362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130622" tIns="65311" rIns="130622" bIns="65311" anchor="ctr"/>
          <a:lstStyle/>
          <a:p>
            <a:pPr algn="ctr">
              <a:defRPr/>
            </a:pPr>
            <a:r>
              <a:rPr lang="en-US" sz="2800">
                <a:solidFill>
                  <a:schemeClr val="bg1"/>
                </a:solidFill>
                <a:ea typeface="+mn-ea"/>
                <a:cs typeface="+mn-cs"/>
              </a:rPr>
              <a:t>Packet</a:t>
            </a:r>
          </a:p>
          <a:p>
            <a:pPr algn="ctr">
              <a:defRPr/>
            </a:pPr>
            <a:r>
              <a:rPr lang="en-US" sz="2800">
                <a:solidFill>
                  <a:schemeClr val="bg1"/>
                </a:solidFill>
                <a:ea typeface="+mn-ea"/>
                <a:cs typeface="+mn-cs"/>
              </a:rPr>
              <a:t>Forwarding </a:t>
            </a:r>
          </a:p>
          <a:p>
            <a:pPr algn="ctr">
              <a:defRPr/>
            </a:pPr>
            <a:endParaRPr lang="en-US" sz="2800">
              <a:solidFill>
                <a:schemeClr val="bg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95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22" grpId="0" animBg="1"/>
      <p:bldP spid="123" grpId="0" animBg="1"/>
      <p:bldP spid="136" grpId="0" animBg="1"/>
      <p:bldP spid="137" grpId="0" animBg="1"/>
      <p:bldP spid="14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Even simple questions are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31521" y="2175511"/>
            <a:ext cx="12959080" cy="5848350"/>
          </a:xfrm>
        </p:spPr>
        <p:txBody>
          <a:bodyPr rtlCol="0">
            <a:normAutofit/>
          </a:bodyPr>
          <a:lstStyle/>
          <a:p>
            <a:pPr marL="734749" indent="-653110">
              <a:buFont typeface="+mj-lt"/>
              <a:buAutoNum type="arabicPeriod"/>
              <a:defRPr/>
            </a:pPr>
            <a:r>
              <a:rPr lang="en-US" dirty="0" smtClean="0">
                <a:latin typeface="+mj-lt"/>
              </a:rPr>
              <a:t>Can </a:t>
            </a:r>
            <a:r>
              <a:rPr lang="en-US" dirty="0">
                <a:latin typeface="+mj-lt"/>
              </a:rPr>
              <a:t>host A talk to host B?	</a:t>
            </a:r>
          </a:p>
          <a:p>
            <a:pPr marL="734749" indent="-653110">
              <a:buFont typeface="+mj-lt"/>
              <a:buAutoNum type="arabicPeriod"/>
              <a:defRPr/>
            </a:pPr>
            <a:r>
              <a:rPr lang="en-US" dirty="0">
                <a:latin typeface="+mj-lt"/>
              </a:rPr>
              <a:t>What are all the </a:t>
            </a:r>
            <a:r>
              <a:rPr lang="en-US" dirty="0" smtClean="0">
                <a:latin typeface="+mj-lt"/>
              </a:rPr>
              <a:t>packets </a:t>
            </a:r>
            <a:r>
              <a:rPr lang="en-US" dirty="0">
                <a:latin typeface="+mj-lt"/>
              </a:rPr>
              <a:t>from A that can reach B?	</a:t>
            </a:r>
          </a:p>
          <a:p>
            <a:pPr marL="734749" indent="-653110">
              <a:buFont typeface="+mj-lt"/>
              <a:buAutoNum type="arabicPeriod"/>
              <a:defRPr/>
            </a:pPr>
            <a:r>
              <a:rPr lang="en-US" dirty="0">
                <a:latin typeface="+mj-lt"/>
              </a:rPr>
              <a:t>Are there any loops in the network?	</a:t>
            </a:r>
          </a:p>
          <a:p>
            <a:pPr marL="734749" indent="-653110">
              <a:buFont typeface="+mj-lt"/>
              <a:buAutoNum type="arabicPeriod"/>
              <a:defRPr/>
            </a:pPr>
            <a:r>
              <a:rPr lang="en-US" dirty="0">
                <a:latin typeface="+mj-lt"/>
              </a:rPr>
              <a:t>Is </a:t>
            </a:r>
            <a:r>
              <a:rPr lang="en-US" dirty="0" smtClean="0">
                <a:latin typeface="+mj-lt"/>
              </a:rPr>
              <a:t>Group X provably isolated </a:t>
            </a:r>
            <a:r>
              <a:rPr lang="en-US" dirty="0">
                <a:latin typeface="+mj-lt"/>
              </a:rPr>
              <a:t>from </a:t>
            </a:r>
            <a:r>
              <a:rPr lang="en-US" dirty="0" smtClean="0">
                <a:latin typeface="+mj-lt"/>
              </a:rPr>
              <a:t>Group Y</a:t>
            </a:r>
            <a:r>
              <a:rPr lang="en-US" dirty="0">
                <a:latin typeface="+mj-lt"/>
              </a:rPr>
              <a:t>?</a:t>
            </a:r>
          </a:p>
          <a:p>
            <a:pPr marL="734749" indent="-653110">
              <a:buFont typeface="+mj-lt"/>
              <a:buAutoNum type="arabicPeriod"/>
              <a:defRPr/>
            </a:pPr>
            <a:r>
              <a:rPr lang="en-US" dirty="0">
                <a:latin typeface="+mj-lt"/>
              </a:rPr>
              <a:t>What </a:t>
            </a:r>
            <a:r>
              <a:rPr lang="en-US" dirty="0" smtClean="0">
                <a:latin typeface="+mj-lt"/>
              </a:rPr>
              <a:t>happens </a:t>
            </a:r>
            <a:r>
              <a:rPr lang="en-US" dirty="0">
                <a:latin typeface="+mj-lt"/>
              </a:rPr>
              <a:t>if I remove </a:t>
            </a:r>
            <a:r>
              <a:rPr lang="en-US" dirty="0" smtClean="0">
                <a:latin typeface="+mj-lt"/>
              </a:rPr>
              <a:t>a line </a:t>
            </a:r>
            <a:r>
              <a:rPr lang="en-US" dirty="0">
                <a:latin typeface="+mj-lt"/>
              </a:rPr>
              <a:t>in </a:t>
            </a:r>
            <a:r>
              <a:rPr lang="en-US" dirty="0" smtClean="0">
                <a:latin typeface="+mj-lt"/>
              </a:rPr>
              <a:t>a </a:t>
            </a:r>
            <a:r>
              <a:rPr lang="en-US" dirty="0" err="1" smtClean="0">
                <a:latin typeface="+mj-lt"/>
              </a:rPr>
              <a:t>config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file?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1061304" indent="-408194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632776" indent="-326555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2285886" indent="-326555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938996" indent="-326555" eaLnBrk="0" hangingPunct="0"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3592106" indent="-32655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4245216" indent="-32655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4898327" indent="-32655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5551437" indent="-32655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83F39DD-1B94-2047-9887-796B1DA32019}" type="slidenum">
              <a:rPr lang="en-US" sz="2000">
                <a:solidFill>
                  <a:srgbClr val="FFFFFF"/>
                </a:solidFill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200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1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More interesting questions</a:t>
            </a:r>
            <a:endParaRPr lang="en-US" dirty="0">
              <a:latin typeface="Calibri" charset="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34749" indent="-734749">
              <a:buFont typeface="+mj-lt"/>
              <a:buAutoNum type="arabicPeriod"/>
            </a:pPr>
            <a:r>
              <a:rPr lang="en-US" dirty="0" smtClean="0">
                <a:latin typeface="Calibri" charset="0"/>
              </a:rPr>
              <a:t>When I add a new forwarding rule, how can I dynamically check in real-time if it will violate my network policy?</a:t>
            </a:r>
          </a:p>
          <a:p>
            <a:pPr marL="734749" indent="-734749">
              <a:buFont typeface="+mj-lt"/>
              <a:buAutoNum type="arabicPeriod"/>
            </a:pPr>
            <a:r>
              <a:rPr lang="en-US" dirty="0" smtClean="0">
                <a:latin typeface="Calibri" charset="0"/>
              </a:rPr>
              <a:t>How </a:t>
            </a:r>
            <a:r>
              <a:rPr lang="en-US" dirty="0">
                <a:latin typeface="Calibri" charset="0"/>
              </a:rPr>
              <a:t>do I track down the </a:t>
            </a:r>
            <a:r>
              <a:rPr lang="en-US" dirty="0" smtClean="0">
                <a:latin typeface="Calibri" charset="0"/>
              </a:rPr>
              <a:t>source code </a:t>
            </a:r>
            <a:r>
              <a:rPr lang="en-US" dirty="0">
                <a:latin typeface="Calibri" charset="0"/>
              </a:rPr>
              <a:t>that was the root </a:t>
            </a:r>
            <a:r>
              <a:rPr lang="en-US" dirty="0" smtClean="0">
                <a:latin typeface="Calibri" charset="0"/>
              </a:rPr>
              <a:t>cause of a data plane error?</a:t>
            </a:r>
            <a:endParaRPr lang="en-US" dirty="0">
              <a:latin typeface="Calibri" charset="0"/>
            </a:endParaRPr>
          </a:p>
          <a:p>
            <a:pPr marL="734749" indent="-734749">
              <a:buFont typeface="+mj-lt"/>
              <a:buAutoNum type="arabicPeriod"/>
            </a:pPr>
            <a:r>
              <a:rPr lang="en-US" dirty="0">
                <a:latin typeface="Calibri" charset="0"/>
              </a:rPr>
              <a:t>If switch hardware is malfunctioning, how will I know? How will I identify the switch/rule?</a:t>
            </a:r>
          </a:p>
        </p:txBody>
      </p:sp>
    </p:spTree>
    <p:extLst>
      <p:ext uri="{BB962C8B-B14F-4D97-AF65-F5344CB8AC3E}">
        <p14:creationId xmlns:p14="http://schemas.microsoft.com/office/powerpoint/2010/main" val="470741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“Software will eat the world”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513306" y="4245053"/>
            <a:ext cx="10241280" cy="2103120"/>
          </a:xfrm>
        </p:spPr>
        <p:txBody>
          <a:bodyPr/>
          <a:lstStyle/>
          <a:p>
            <a:pPr algn="r"/>
            <a:r>
              <a:rPr lang="en-US" dirty="0" smtClean="0"/>
              <a:t>Marc Andreessen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9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7700" dirty="0">
                <a:latin typeface="Calibri" charset="0"/>
              </a:rPr>
              <a:t>Neither observe nor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920" y="2339340"/>
            <a:ext cx="13167360" cy="5431156"/>
          </a:xfrm>
        </p:spPr>
        <p:txBody>
          <a:bodyPr rtlCol="0"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sz="5100" dirty="0"/>
              <a:t>Complex interaction </a:t>
            </a:r>
          </a:p>
          <a:p>
            <a:pPr marL="917575" lvl="1" indent="-346075">
              <a:defRPr/>
            </a:pPr>
            <a:r>
              <a:rPr lang="en-US" dirty="0" smtClean="0">
                <a:ea typeface="+mn-ea"/>
              </a:rPr>
              <a:t>Between multiple protocols on a switch/router.</a:t>
            </a:r>
          </a:p>
          <a:p>
            <a:pPr marL="917575" lvl="1" indent="-346075">
              <a:defRPr/>
            </a:pPr>
            <a:r>
              <a:rPr lang="en-US" dirty="0" smtClean="0">
                <a:ea typeface="+mn-ea"/>
              </a:rPr>
              <a:t>Between state on different switches/routers.</a:t>
            </a:r>
          </a:p>
          <a:p>
            <a:pPr marL="0" indent="0">
              <a:buNone/>
              <a:defRPr/>
            </a:pPr>
            <a:r>
              <a:rPr lang="en-US" sz="5100" dirty="0"/>
              <a:t>Multiple uncoordinated writers of state.</a:t>
            </a:r>
          </a:p>
          <a:p>
            <a:pPr marL="0" indent="0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>
              <a:buNone/>
              <a:defRPr/>
            </a:pPr>
            <a:r>
              <a:rPr lang="en-US" sz="5700" dirty="0"/>
              <a:t>Network owner can’t…</a:t>
            </a:r>
          </a:p>
          <a:p>
            <a:pPr marL="963613" lvl="1" indent="-506413">
              <a:defRPr/>
            </a:pPr>
            <a:r>
              <a:rPr lang="en-US" dirty="0" smtClean="0">
                <a:solidFill>
                  <a:srgbClr val="FFFFFF"/>
                </a:solidFill>
                <a:ea typeface="+mn-ea"/>
              </a:rPr>
              <a:t>Observe all state.</a:t>
            </a:r>
          </a:p>
          <a:p>
            <a:pPr marL="963613" lvl="1" indent="-506413">
              <a:defRPr/>
            </a:pPr>
            <a:r>
              <a:rPr lang="en-US" dirty="0" smtClean="0">
                <a:solidFill>
                  <a:srgbClr val="FFFFFF"/>
                </a:solidFill>
                <a:ea typeface="+mn-ea"/>
              </a:rPr>
              <a:t>Control all state.</a:t>
            </a:r>
          </a:p>
        </p:txBody>
      </p:sp>
    </p:spTree>
    <p:extLst>
      <p:ext uri="{BB962C8B-B14F-4D97-AF65-F5344CB8AC3E}">
        <p14:creationId xmlns:p14="http://schemas.microsoft.com/office/powerpoint/2010/main" val="414764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Header Space Analysis:</a:t>
            </a:r>
            <a:br>
              <a:rPr lang="en-US" sz="5400" dirty="0"/>
            </a:br>
            <a:r>
              <a:rPr lang="en-US" dirty="0" smtClean="0"/>
              <a:t>Modeling Forwarding 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8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2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43" y="2019302"/>
            <a:ext cx="2616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Header Space Analysis</a:t>
            </a:r>
            <a:br>
              <a:rPr lang="en-US">
                <a:latin typeface="Calibri" charset="0"/>
              </a:rPr>
            </a:br>
            <a:r>
              <a:rPr lang="en-US" sz="5100">
                <a:solidFill>
                  <a:srgbClr val="1F497D"/>
                </a:solidFill>
                <a:latin typeface="Calibri" charset="0"/>
              </a:rPr>
              <a:t>[NSDI ‘12]</a:t>
            </a:r>
          </a:p>
        </p:txBody>
      </p:sp>
      <p:pic>
        <p:nvPicPr>
          <p:cNvPr id="72707" name="Picture 15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43" y="5240656"/>
            <a:ext cx="2616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3611880" y="4829176"/>
            <a:ext cx="3048000" cy="112585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743960" y="3000376"/>
            <a:ext cx="2915920" cy="92202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455661" y="4911092"/>
            <a:ext cx="3048000" cy="105537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488680" y="3000376"/>
            <a:ext cx="2875280" cy="104584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712" name="Picture 14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22" y="3415666"/>
            <a:ext cx="2616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16" descr="rou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783" y="3520442"/>
            <a:ext cx="2616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" name="Straight Connector 57"/>
          <p:cNvCxnSpPr/>
          <p:nvPr/>
        </p:nvCxnSpPr>
        <p:spPr>
          <a:xfrm>
            <a:off x="1828800" y="4396740"/>
            <a:ext cx="734061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715" name="Picture 56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3" y="3819526"/>
            <a:ext cx="1689099" cy="12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Straight Connector 60"/>
          <p:cNvCxnSpPr/>
          <p:nvPr/>
        </p:nvCxnSpPr>
        <p:spPr>
          <a:xfrm>
            <a:off x="12298680" y="4402456"/>
            <a:ext cx="734061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717" name="Picture 55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2" y="3819526"/>
            <a:ext cx="1691640" cy="12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19232" y="4675133"/>
            <a:ext cx="706717" cy="100905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30615" tIns="65308" rIns="130615" bIns="6530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464034" y="4883249"/>
            <a:ext cx="673524" cy="100905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30615" tIns="65308" rIns="130615" bIns="6530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B</a:t>
            </a:r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2540000" y="4867276"/>
            <a:ext cx="3505200" cy="891540"/>
            <a:chOff x="1586707" y="4055508"/>
            <a:chExt cx="2192336" cy="743466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586707" y="4451070"/>
              <a:ext cx="1010381" cy="0"/>
            </a:xfrm>
            <a:prstGeom prst="straightConnector1">
              <a:avLst/>
            </a:prstGeom>
            <a:ln w="127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41" name="TextBox 6"/>
            <p:cNvSpPr txBox="1">
              <a:spLocks noChangeArrowheads="1"/>
            </p:cNvSpPr>
            <p:nvPr/>
          </p:nvSpPr>
          <p:spPr bwMode="auto">
            <a:xfrm>
              <a:off x="1944688" y="4290974"/>
              <a:ext cx="271462" cy="333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>
                  <a:solidFill>
                    <a:prstClr val="black"/>
                  </a:solidFill>
                  <a:latin typeface="Times New Roman" charset="0"/>
                  <a:cs typeface="Times New Roman" charset="0"/>
                </a:rPr>
                <a:t>L</a:t>
              </a:r>
            </a:p>
          </p:txBody>
        </p:sp>
        <p:grpSp>
          <p:nvGrpSpPr>
            <p:cNvPr id="72742" name="Group 3"/>
            <p:cNvGrpSpPr>
              <a:grpSpLocks/>
            </p:cNvGrpSpPr>
            <p:nvPr/>
          </p:nvGrpSpPr>
          <p:grpSpPr bwMode="auto">
            <a:xfrm>
              <a:off x="1586707" y="4055508"/>
              <a:ext cx="2192336" cy="743466"/>
              <a:chOff x="4462463" y="6000234"/>
              <a:chExt cx="2192336" cy="743466"/>
            </a:xfrm>
          </p:grpSpPr>
          <p:sp>
            <p:nvSpPr>
              <p:cNvPr id="72743" name="TextBox 2"/>
              <p:cNvSpPr txBox="1">
                <a:spLocks noChangeArrowheads="1"/>
              </p:cNvSpPr>
              <p:nvPr/>
            </p:nvSpPr>
            <p:spPr bwMode="auto">
              <a:xfrm>
                <a:off x="4588899" y="6000234"/>
                <a:ext cx="735116" cy="410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00">
                    <a:solidFill>
                      <a:prstClr val="black"/>
                    </a:solidFill>
                  </a:rPr>
                  <a:t>Header</a:t>
                </a:r>
              </a:p>
            </p:txBody>
          </p:sp>
          <p:sp>
            <p:nvSpPr>
              <p:cNvPr id="72744" name="TextBox 29"/>
              <p:cNvSpPr txBox="1">
                <a:spLocks noChangeArrowheads="1"/>
              </p:cNvSpPr>
              <p:nvPr/>
            </p:nvSpPr>
            <p:spPr bwMode="auto">
              <a:xfrm>
                <a:off x="5783429" y="6158984"/>
                <a:ext cx="513439" cy="4106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00">
                    <a:solidFill>
                      <a:prstClr val="black"/>
                    </a:solidFill>
                  </a:rPr>
                  <a:t>Data</a:t>
                </a: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4462463" y="6495878"/>
                <a:ext cx="1010381" cy="24782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700" dirty="0">
                    <a:solidFill>
                      <a:srgbClr val="000000"/>
                    </a:solidFill>
                    <a:latin typeface="Calibri"/>
                  </a:rPr>
                  <a:t>01110011…1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472844" y="6495878"/>
                <a:ext cx="1181955" cy="24782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23903" y="5977892"/>
            <a:ext cx="3185160" cy="1954530"/>
            <a:chOff x="452438" y="4980784"/>
            <a:chExt cx="1990725" cy="1628775"/>
          </a:xfrm>
        </p:grpSpPr>
        <p:pic>
          <p:nvPicPr>
            <p:cNvPr id="72736" name="Picture 98" descr="axis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38" y="4980784"/>
              <a:ext cx="1990725" cy="162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1323809" y="5652296"/>
              <a:ext cx="106529" cy="88900"/>
            </a:xfrm>
            <a:prstGeom prst="ellipse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Right Brace 9"/>
          <p:cNvSpPr/>
          <p:nvPr/>
        </p:nvSpPr>
        <p:spPr>
          <a:xfrm rot="5400000">
            <a:off x="3257871" y="5126038"/>
            <a:ext cx="169544" cy="1579880"/>
          </a:xfrm>
          <a:prstGeom prst="rightBrace">
            <a:avLst>
              <a:gd name="adj1" fmla="val 33444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2296160" y="5996940"/>
            <a:ext cx="1059181" cy="838200"/>
          </a:xfrm>
          <a:custGeom>
            <a:avLst/>
            <a:gdLst>
              <a:gd name="connsiteX0" fmla="*/ 654050 w 661451"/>
              <a:gd name="connsiteY0" fmla="*/ 0 h 698500"/>
              <a:gd name="connsiteX1" fmla="*/ 641350 w 661451"/>
              <a:gd name="connsiteY1" fmla="*/ 285750 h 698500"/>
              <a:gd name="connsiteX2" fmla="*/ 482600 w 661451"/>
              <a:gd name="connsiteY2" fmla="*/ 552450 h 698500"/>
              <a:gd name="connsiteX3" fmla="*/ 0 w 661451"/>
              <a:gd name="connsiteY3" fmla="*/ 69850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451" h="698500">
                <a:moveTo>
                  <a:pt x="654050" y="0"/>
                </a:moveTo>
                <a:cubicBezTo>
                  <a:pt x="661987" y="96837"/>
                  <a:pt x="669925" y="193675"/>
                  <a:pt x="641350" y="285750"/>
                </a:cubicBezTo>
                <a:cubicBezTo>
                  <a:pt x="612775" y="377825"/>
                  <a:pt x="589492" y="483658"/>
                  <a:pt x="482600" y="552450"/>
                </a:cubicBezTo>
                <a:cubicBezTo>
                  <a:pt x="375708" y="621242"/>
                  <a:pt x="187854" y="659871"/>
                  <a:pt x="0" y="698500"/>
                </a:cubicBezTo>
              </a:path>
            </a:pathLst>
          </a:custGeom>
          <a:ln w="38100" cmpd="sng">
            <a:solidFill>
              <a:schemeClr val="accent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10332720" y="5926456"/>
            <a:ext cx="3131821" cy="1925954"/>
            <a:chOff x="6457634" y="4938715"/>
            <a:chExt cx="1957387" cy="1604962"/>
          </a:xfrm>
        </p:grpSpPr>
        <p:pic>
          <p:nvPicPr>
            <p:cNvPr id="72732" name="Picture 99" descr="axis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7634" y="4938715"/>
              <a:ext cx="1957387" cy="160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Oval 53"/>
            <p:cNvSpPr/>
            <p:nvPr/>
          </p:nvSpPr>
          <p:spPr>
            <a:xfrm>
              <a:off x="7598319" y="6002338"/>
              <a:ext cx="106529" cy="88900"/>
            </a:xfrm>
            <a:prstGeom prst="ellipse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9042400" y="5057776"/>
            <a:ext cx="3505200" cy="718184"/>
            <a:chOff x="4462463" y="6146284"/>
            <a:chExt cx="2192336" cy="597416"/>
          </a:xfrm>
        </p:grpSpPr>
        <p:sp>
          <p:nvSpPr>
            <p:cNvPr id="72728" name="TextBox 62"/>
            <p:cNvSpPr txBox="1">
              <a:spLocks noChangeArrowheads="1"/>
            </p:cNvSpPr>
            <p:nvPr/>
          </p:nvSpPr>
          <p:spPr bwMode="auto">
            <a:xfrm>
              <a:off x="4588899" y="6146284"/>
              <a:ext cx="2065900" cy="4096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600">
                  <a:solidFill>
                    <a:prstClr val="black"/>
                  </a:solidFill>
                </a:rPr>
                <a:t>Header</a:t>
              </a:r>
            </a:p>
          </p:txBody>
        </p:sp>
        <p:sp>
          <p:nvSpPr>
            <p:cNvPr id="72729" name="TextBox 63"/>
            <p:cNvSpPr txBox="1">
              <a:spLocks noChangeArrowheads="1"/>
            </p:cNvSpPr>
            <p:nvPr/>
          </p:nvSpPr>
          <p:spPr bwMode="auto">
            <a:xfrm>
              <a:off x="5783429" y="6158984"/>
              <a:ext cx="513439" cy="409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600">
                  <a:solidFill>
                    <a:prstClr val="black"/>
                  </a:solidFill>
                </a:rPr>
                <a:t>Data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462463" y="6496493"/>
              <a:ext cx="1010381" cy="24720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00" dirty="0">
                  <a:solidFill>
                    <a:srgbClr val="000000"/>
                  </a:solidFill>
                  <a:latin typeface="Calibri"/>
                </a:rPr>
                <a:t>111..100000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472844" y="6496493"/>
              <a:ext cx="1181955" cy="2472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7" name="Right Brace 66"/>
          <p:cNvSpPr/>
          <p:nvPr/>
        </p:nvSpPr>
        <p:spPr>
          <a:xfrm rot="5400000">
            <a:off x="9761222" y="5142231"/>
            <a:ext cx="167640" cy="1579880"/>
          </a:xfrm>
          <a:prstGeom prst="rightBrace">
            <a:avLst>
              <a:gd name="adj1" fmla="val 33444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9839962" y="6019802"/>
            <a:ext cx="2291080" cy="1261110"/>
          </a:xfrm>
          <a:custGeom>
            <a:avLst/>
            <a:gdLst>
              <a:gd name="connsiteX0" fmla="*/ 3721 w 1432471"/>
              <a:gd name="connsiteY0" fmla="*/ 0 h 1050599"/>
              <a:gd name="connsiteX1" fmla="*/ 98971 w 1432471"/>
              <a:gd name="connsiteY1" fmla="*/ 755650 h 1050599"/>
              <a:gd name="connsiteX2" fmla="*/ 664121 w 1432471"/>
              <a:gd name="connsiteY2" fmla="*/ 1016000 h 1050599"/>
              <a:gd name="connsiteX3" fmla="*/ 1432471 w 1432471"/>
              <a:gd name="connsiteY3" fmla="*/ 1047750 h 105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2471" h="1050599">
                <a:moveTo>
                  <a:pt x="3721" y="0"/>
                </a:moveTo>
                <a:cubicBezTo>
                  <a:pt x="-3688" y="293158"/>
                  <a:pt x="-11096" y="586317"/>
                  <a:pt x="98971" y="755650"/>
                </a:cubicBezTo>
                <a:cubicBezTo>
                  <a:pt x="209038" y="924983"/>
                  <a:pt x="441871" y="967317"/>
                  <a:pt x="664121" y="1016000"/>
                </a:cubicBezTo>
                <a:cubicBezTo>
                  <a:pt x="886371" y="1064683"/>
                  <a:pt x="1432471" y="1047750"/>
                  <a:pt x="1432471" y="1047750"/>
                </a:cubicBezTo>
              </a:path>
            </a:pathLst>
          </a:custGeom>
          <a:ln w="38100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615" tIns="65308" rIns="130615" bIns="6530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Header Space Analysis</a:t>
            </a:r>
          </a:p>
        </p:txBody>
      </p:sp>
      <p:sp>
        <p:nvSpPr>
          <p:cNvPr id="74754" name="TextBox 94"/>
          <p:cNvSpPr txBox="1">
            <a:spLocks noChangeArrowheads="1"/>
          </p:cNvSpPr>
          <p:nvPr/>
        </p:nvSpPr>
        <p:spPr bwMode="auto">
          <a:xfrm>
            <a:off x="3759200" y="4076701"/>
            <a:ext cx="449729" cy="57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15" tIns="65308" rIns="130615" bIns="653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900">
                <a:solidFill>
                  <a:prstClr val="black"/>
                </a:solidFill>
                <a:latin typeface="Times New Roman" charset="0"/>
              </a:rPr>
              <a:t>1</a:t>
            </a:r>
          </a:p>
        </p:txBody>
      </p:sp>
      <p:sp>
        <p:nvSpPr>
          <p:cNvPr id="74755" name="TextBox 95"/>
          <p:cNvSpPr txBox="1">
            <a:spLocks noChangeArrowheads="1"/>
          </p:cNvSpPr>
          <p:nvPr/>
        </p:nvSpPr>
        <p:spPr bwMode="auto">
          <a:xfrm>
            <a:off x="8625840" y="4627246"/>
            <a:ext cx="449729" cy="57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15" tIns="65308" rIns="130615" bIns="653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900">
                <a:solidFill>
                  <a:prstClr val="black"/>
                </a:solidFill>
                <a:latin typeface="Times New Roman" charset="0"/>
              </a:rPr>
              <a:t>2</a:t>
            </a:r>
          </a:p>
        </p:txBody>
      </p:sp>
      <p:pic>
        <p:nvPicPr>
          <p:cNvPr id="74756" name="Picture 98" descr="axis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22" y="2842262"/>
            <a:ext cx="3185160" cy="195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99" descr="axis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43" y="3413760"/>
            <a:ext cx="3131819" cy="192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ube 35"/>
          <p:cNvSpPr/>
          <p:nvPr/>
        </p:nvSpPr>
        <p:spPr>
          <a:xfrm>
            <a:off x="9047482" y="4507230"/>
            <a:ext cx="1165861" cy="607696"/>
          </a:xfrm>
          <a:prstGeom prst="cube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60000"/>
                </a:schemeClr>
              </a:gs>
              <a:gs pos="35000">
                <a:schemeClr val="accent2">
                  <a:tint val="37000"/>
                  <a:satMod val="300000"/>
                  <a:alpha val="60000"/>
                </a:schemeClr>
              </a:gs>
              <a:gs pos="100000">
                <a:schemeClr val="accent2">
                  <a:tint val="15000"/>
                  <a:satMod val="350000"/>
                  <a:alpha val="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Cube 36"/>
          <p:cNvSpPr/>
          <p:nvPr/>
        </p:nvSpPr>
        <p:spPr>
          <a:xfrm>
            <a:off x="4135122" y="3539490"/>
            <a:ext cx="635000" cy="1034416"/>
          </a:xfrm>
          <a:prstGeom prst="cube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45000"/>
                </a:schemeClr>
              </a:gs>
              <a:gs pos="35000">
                <a:schemeClr val="accent2">
                  <a:tint val="37000"/>
                  <a:satMod val="300000"/>
                  <a:alpha val="45000"/>
                </a:schemeClr>
              </a:gs>
              <a:gs pos="100000">
                <a:schemeClr val="accent2">
                  <a:tint val="15000"/>
                  <a:satMod val="350000"/>
                  <a:alpha val="4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8" name="Curved Connector 37"/>
          <p:cNvCxnSpPr>
            <a:stCxn id="37" idx="5"/>
            <a:endCxn id="36" idx="2"/>
          </p:cNvCxnSpPr>
          <p:nvPr/>
        </p:nvCxnSpPr>
        <p:spPr>
          <a:xfrm>
            <a:off x="4770120" y="3996690"/>
            <a:ext cx="4277360" cy="891540"/>
          </a:xfrm>
          <a:prstGeom prst="curvedConnector3">
            <a:avLst>
              <a:gd name="adj1" fmla="val 50000"/>
            </a:avLst>
          </a:prstGeom>
          <a:ln w="19050">
            <a:solidFill>
              <a:srgbClr val="C0504D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>
            <a:off x="4340863" y="3712846"/>
            <a:ext cx="5328920" cy="104775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Cube 62"/>
          <p:cNvSpPr/>
          <p:nvPr/>
        </p:nvSpPr>
        <p:spPr>
          <a:xfrm>
            <a:off x="8255000" y="4570096"/>
            <a:ext cx="396240" cy="641984"/>
          </a:xfrm>
          <a:prstGeom prst="cube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60000"/>
                </a:schemeClr>
              </a:gs>
              <a:gs pos="35000">
                <a:schemeClr val="accent2">
                  <a:tint val="37000"/>
                  <a:satMod val="300000"/>
                  <a:alpha val="60000"/>
                </a:schemeClr>
              </a:gs>
              <a:gs pos="100000">
                <a:schemeClr val="accent2">
                  <a:tint val="15000"/>
                  <a:satMod val="350000"/>
                  <a:alpha val="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Cube 63"/>
          <p:cNvSpPr/>
          <p:nvPr/>
        </p:nvSpPr>
        <p:spPr>
          <a:xfrm>
            <a:off x="3200402" y="4116706"/>
            <a:ext cx="637541" cy="405764"/>
          </a:xfrm>
          <a:prstGeom prst="cube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45000"/>
                </a:schemeClr>
              </a:gs>
              <a:gs pos="35000">
                <a:schemeClr val="accent2">
                  <a:tint val="37000"/>
                  <a:satMod val="300000"/>
                  <a:alpha val="45000"/>
                </a:schemeClr>
              </a:gs>
              <a:gs pos="100000">
                <a:schemeClr val="accent2">
                  <a:tint val="15000"/>
                  <a:satMod val="350000"/>
                  <a:alpha val="4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5" name="Curved Connector 64"/>
          <p:cNvCxnSpPr>
            <a:stCxn id="64" idx="5"/>
            <a:endCxn id="63" idx="2"/>
          </p:cNvCxnSpPr>
          <p:nvPr/>
        </p:nvCxnSpPr>
        <p:spPr>
          <a:xfrm>
            <a:off x="3837941" y="4269106"/>
            <a:ext cx="4417059" cy="659130"/>
          </a:xfrm>
          <a:prstGeom prst="curvedConnector3">
            <a:avLst>
              <a:gd name="adj1" fmla="val 50000"/>
            </a:avLst>
          </a:prstGeom>
          <a:ln w="19050">
            <a:solidFill>
              <a:srgbClr val="C0504D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64863" y="3581401"/>
            <a:ext cx="1531556" cy="3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15" tIns="65308" rIns="130615" bIns="653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</a:rPr>
              <a:t>Match + Action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203202" y="140970"/>
            <a:ext cx="14310360" cy="1371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latin typeface="Calibri" charset="0"/>
              </a:rPr>
              <a:t>The set of packets from A that can reach B</a:t>
            </a:r>
            <a:endParaRPr lang="en-US" dirty="0">
              <a:latin typeface="Calibri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611880" y="4829176"/>
            <a:ext cx="3048000" cy="112585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743960" y="3000376"/>
            <a:ext cx="2915920" cy="92202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455661" y="4911092"/>
            <a:ext cx="3048000" cy="105537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488680" y="3000376"/>
            <a:ext cx="2875280" cy="104584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828800" y="4396740"/>
            <a:ext cx="734061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807" name="Picture 56" descr="black-server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3" y="3819526"/>
            <a:ext cx="1689099" cy="12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Straight Connector 60"/>
          <p:cNvCxnSpPr/>
          <p:nvPr/>
        </p:nvCxnSpPr>
        <p:spPr>
          <a:xfrm>
            <a:off x="12298680" y="4402456"/>
            <a:ext cx="734061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809" name="Picture 55" descr="black-server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2" y="3819526"/>
            <a:ext cx="1691640" cy="12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2" descr="router-down-h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60" y="3899536"/>
            <a:ext cx="2306320" cy="114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494282" y="3819526"/>
            <a:ext cx="1925320" cy="100965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614162" y="2465072"/>
            <a:ext cx="1925320" cy="10096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0487663" y="3952876"/>
            <a:ext cx="1925320" cy="10096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614162" y="5686426"/>
            <a:ext cx="1925320" cy="10115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681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0" y="4181476"/>
            <a:ext cx="1422400" cy="36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480" y="2769872"/>
            <a:ext cx="15875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7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640" y="4257676"/>
            <a:ext cx="1689101" cy="42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 descr="axis_onl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" y="2255520"/>
            <a:ext cx="3126741" cy="192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be 8"/>
          <p:cNvSpPr/>
          <p:nvPr/>
        </p:nvSpPr>
        <p:spPr>
          <a:xfrm>
            <a:off x="594362" y="2889886"/>
            <a:ext cx="1772920" cy="1021080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Cube 65"/>
          <p:cNvSpPr/>
          <p:nvPr/>
        </p:nvSpPr>
        <p:spPr>
          <a:xfrm>
            <a:off x="5151122" y="2577466"/>
            <a:ext cx="698501" cy="847724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Cube 66"/>
          <p:cNvSpPr/>
          <p:nvPr/>
        </p:nvSpPr>
        <p:spPr>
          <a:xfrm>
            <a:off x="5151122" y="4829176"/>
            <a:ext cx="972821" cy="560070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Cube 67"/>
          <p:cNvSpPr/>
          <p:nvPr/>
        </p:nvSpPr>
        <p:spPr>
          <a:xfrm>
            <a:off x="9751063" y="2653666"/>
            <a:ext cx="635000" cy="474344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Cube 68"/>
          <p:cNvSpPr/>
          <p:nvPr/>
        </p:nvSpPr>
        <p:spPr>
          <a:xfrm>
            <a:off x="9784082" y="5457826"/>
            <a:ext cx="891541" cy="228600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1" name="Curved Connector 70"/>
          <p:cNvCxnSpPr/>
          <p:nvPr/>
        </p:nvCxnSpPr>
        <p:spPr>
          <a:xfrm flipV="1">
            <a:off x="2197101" y="2889886"/>
            <a:ext cx="2954019" cy="535304"/>
          </a:xfrm>
          <a:prstGeom prst="curvedConnector3">
            <a:avLst>
              <a:gd name="adj1" fmla="val 50000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Curved Connector 71"/>
          <p:cNvCxnSpPr>
            <a:endCxn id="67" idx="2"/>
          </p:cNvCxnSpPr>
          <p:nvPr/>
        </p:nvCxnSpPr>
        <p:spPr>
          <a:xfrm>
            <a:off x="2176781" y="3535680"/>
            <a:ext cx="2974339" cy="1644016"/>
          </a:xfrm>
          <a:prstGeom prst="curvedConnector3">
            <a:avLst>
              <a:gd name="adj1" fmla="val 50000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Curved Connector 72"/>
          <p:cNvCxnSpPr>
            <a:endCxn id="68" idx="1"/>
          </p:cNvCxnSpPr>
          <p:nvPr/>
        </p:nvCxnSpPr>
        <p:spPr>
          <a:xfrm flipV="1">
            <a:off x="5783581" y="2771776"/>
            <a:ext cx="4206240" cy="215264"/>
          </a:xfrm>
          <a:prstGeom prst="curvedConnector4">
            <a:avLst>
              <a:gd name="adj1" fmla="val 47172"/>
              <a:gd name="adj2" fmla="val 282101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urved Connector 73"/>
          <p:cNvCxnSpPr>
            <a:stCxn id="67" idx="4"/>
            <a:endCxn id="69" idx="2"/>
          </p:cNvCxnSpPr>
          <p:nvPr/>
        </p:nvCxnSpPr>
        <p:spPr>
          <a:xfrm>
            <a:off x="5935981" y="5179696"/>
            <a:ext cx="3848099" cy="421004"/>
          </a:xfrm>
          <a:prstGeom prst="curvedConnector3">
            <a:avLst>
              <a:gd name="adj1" fmla="val 50000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5" name="Picture 74" descr="axis_onl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623" y="2291716"/>
            <a:ext cx="3124200" cy="192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Cube 75"/>
          <p:cNvSpPr/>
          <p:nvPr/>
        </p:nvSpPr>
        <p:spPr>
          <a:xfrm>
            <a:off x="13299442" y="2815590"/>
            <a:ext cx="635000" cy="474346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Cube 76"/>
          <p:cNvSpPr/>
          <p:nvPr/>
        </p:nvSpPr>
        <p:spPr>
          <a:xfrm>
            <a:off x="12854943" y="3421380"/>
            <a:ext cx="889000" cy="228600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8" name="Curved Connector 77"/>
          <p:cNvCxnSpPr>
            <a:stCxn id="69" idx="4"/>
            <a:endCxn id="77" idx="3"/>
          </p:cNvCxnSpPr>
          <p:nvPr/>
        </p:nvCxnSpPr>
        <p:spPr>
          <a:xfrm flipV="1">
            <a:off x="10599421" y="3649980"/>
            <a:ext cx="2661920" cy="1950720"/>
          </a:xfrm>
          <a:prstGeom prst="curvedConnector2">
            <a:avLst/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68" idx="5"/>
            <a:endCxn id="76" idx="1"/>
          </p:cNvCxnSpPr>
          <p:nvPr/>
        </p:nvCxnSpPr>
        <p:spPr>
          <a:xfrm>
            <a:off x="10386063" y="2830832"/>
            <a:ext cx="3152139" cy="102870"/>
          </a:xfrm>
          <a:prstGeom prst="curvedConnector4">
            <a:avLst>
              <a:gd name="adj1" fmla="val 46226"/>
              <a:gd name="adj2" fmla="val -443024"/>
            </a:avLst>
          </a:prstGeom>
          <a:ln w="19050"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3" y="2200276"/>
            <a:ext cx="1577339" cy="26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141" y="4362450"/>
            <a:ext cx="1574800" cy="26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1" y="2004060"/>
            <a:ext cx="2618739" cy="31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063" y="5084446"/>
            <a:ext cx="2481579" cy="2971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621" y="1403986"/>
            <a:ext cx="2773680" cy="87439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319232" y="4675133"/>
            <a:ext cx="706717" cy="100905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30615" tIns="65308" rIns="130615" bIns="6530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3464034" y="4883249"/>
            <a:ext cx="673524" cy="100905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30615" tIns="65308" rIns="130615" bIns="6530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B</a:t>
            </a:r>
          </a:p>
        </p:txBody>
      </p:sp>
      <p:pic>
        <p:nvPicPr>
          <p:cNvPr id="76840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5972176"/>
            <a:ext cx="181864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6" grpId="0" animBg="1"/>
      <p:bldP spid="67" grpId="0" animBg="1"/>
      <p:bldP spid="68" grpId="0" animBg="1"/>
      <p:bldP spid="69" grpId="0" animBg="1"/>
      <p:bldP spid="76" grpId="0" animBg="1"/>
      <p:bldP spid="7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53" descr="axis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2" y="3819526"/>
            <a:ext cx="3126741" cy="192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53" descr="axis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682" y="4145280"/>
            <a:ext cx="3126741" cy="192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53" descr="axis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562" y="1573530"/>
            <a:ext cx="3126741" cy="192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53" descr="axis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2" y="2005966"/>
            <a:ext cx="3126741" cy="192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All packets from A that can reach B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611880" y="4829176"/>
            <a:ext cx="3048000" cy="112585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743960" y="3000376"/>
            <a:ext cx="2915920" cy="92202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455661" y="4911092"/>
            <a:ext cx="3048000" cy="105537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488680" y="3000376"/>
            <a:ext cx="2875280" cy="104584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828800" y="4396740"/>
            <a:ext cx="734061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8859" name="Picture 56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3" y="3819526"/>
            <a:ext cx="1689099" cy="12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Straight Connector 60"/>
          <p:cNvCxnSpPr/>
          <p:nvPr/>
        </p:nvCxnSpPr>
        <p:spPr>
          <a:xfrm>
            <a:off x="12298680" y="4402456"/>
            <a:ext cx="734061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8861" name="Picture 55" descr="black-server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2" y="3819526"/>
            <a:ext cx="1691640" cy="12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494282" y="3819526"/>
            <a:ext cx="1925320" cy="10096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614162" y="2465072"/>
            <a:ext cx="1925320" cy="10096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0487663" y="3952876"/>
            <a:ext cx="1925320" cy="10096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614162" y="5686426"/>
            <a:ext cx="1925320" cy="10115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886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0" y="4181476"/>
            <a:ext cx="1422400" cy="36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480" y="2769872"/>
            <a:ext cx="15875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8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640" y="4257676"/>
            <a:ext cx="1689101" cy="42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9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5972176"/>
            <a:ext cx="181864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0" name="Picture 54" descr="axis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" y="2255520"/>
            <a:ext cx="3126741" cy="192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be 8"/>
          <p:cNvSpPr/>
          <p:nvPr/>
        </p:nvSpPr>
        <p:spPr>
          <a:xfrm>
            <a:off x="594362" y="2889886"/>
            <a:ext cx="1772920" cy="1021080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Cube 65"/>
          <p:cNvSpPr/>
          <p:nvPr/>
        </p:nvSpPr>
        <p:spPr>
          <a:xfrm>
            <a:off x="5151122" y="2577466"/>
            <a:ext cx="698501" cy="847724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Cube 66"/>
          <p:cNvSpPr/>
          <p:nvPr/>
        </p:nvSpPr>
        <p:spPr>
          <a:xfrm>
            <a:off x="5151122" y="4829176"/>
            <a:ext cx="972821" cy="560070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Cube 67"/>
          <p:cNvSpPr/>
          <p:nvPr/>
        </p:nvSpPr>
        <p:spPr>
          <a:xfrm>
            <a:off x="9751063" y="2653666"/>
            <a:ext cx="635000" cy="474344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Cube 68"/>
          <p:cNvSpPr/>
          <p:nvPr/>
        </p:nvSpPr>
        <p:spPr>
          <a:xfrm>
            <a:off x="9784082" y="5457826"/>
            <a:ext cx="891541" cy="228600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8876" name="Picture 74" descr="axis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623" y="2291716"/>
            <a:ext cx="3124200" cy="192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Cube 75"/>
          <p:cNvSpPr/>
          <p:nvPr/>
        </p:nvSpPr>
        <p:spPr>
          <a:xfrm>
            <a:off x="13299442" y="2815590"/>
            <a:ext cx="635000" cy="474346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Cube 76"/>
          <p:cNvSpPr/>
          <p:nvPr/>
        </p:nvSpPr>
        <p:spPr>
          <a:xfrm>
            <a:off x="12854943" y="3421380"/>
            <a:ext cx="889000" cy="228600"/>
          </a:xfrm>
          <a:prstGeom prst="cub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7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7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176783" y="2771776"/>
            <a:ext cx="11361419" cy="2828924"/>
            <a:chOff x="1360488" y="2309813"/>
            <a:chExt cx="7100887" cy="2357437"/>
          </a:xfrm>
        </p:grpSpPr>
        <p:cxnSp>
          <p:nvCxnSpPr>
            <p:cNvPr id="71" name="Curved Connector 70"/>
            <p:cNvCxnSpPr/>
            <p:nvPr/>
          </p:nvCxnSpPr>
          <p:spPr>
            <a:xfrm flipV="1">
              <a:off x="1373188" y="2408238"/>
              <a:ext cx="1846262" cy="446087"/>
            </a:xfrm>
            <a:prstGeom prst="curvedConnector3">
              <a:avLst>
                <a:gd name="adj1" fmla="val 50000"/>
              </a:avLst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endCxn id="67" idx="2"/>
            </p:cNvCxnSpPr>
            <p:nvPr/>
          </p:nvCxnSpPr>
          <p:spPr>
            <a:xfrm>
              <a:off x="1360488" y="2946400"/>
              <a:ext cx="1858962" cy="1370013"/>
            </a:xfrm>
            <a:prstGeom prst="curvedConnector3">
              <a:avLst>
                <a:gd name="adj1" fmla="val 50000"/>
              </a:avLst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endCxn id="68" idx="1"/>
            </p:cNvCxnSpPr>
            <p:nvPr/>
          </p:nvCxnSpPr>
          <p:spPr>
            <a:xfrm flipV="1">
              <a:off x="3614738" y="2309813"/>
              <a:ext cx="2628900" cy="179387"/>
            </a:xfrm>
            <a:prstGeom prst="curvedConnector4">
              <a:avLst>
                <a:gd name="adj1" fmla="val 47172"/>
                <a:gd name="adj2" fmla="val 282101"/>
              </a:avLst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>
              <a:stCxn id="67" idx="4"/>
              <a:endCxn id="69" idx="2"/>
            </p:cNvCxnSpPr>
            <p:nvPr/>
          </p:nvCxnSpPr>
          <p:spPr>
            <a:xfrm>
              <a:off x="3709988" y="4316413"/>
              <a:ext cx="2405062" cy="350837"/>
            </a:xfrm>
            <a:prstGeom prst="curvedConnector3">
              <a:avLst>
                <a:gd name="adj1" fmla="val 50000"/>
              </a:avLst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urved Connector 77"/>
            <p:cNvCxnSpPr>
              <a:stCxn id="69" idx="4"/>
              <a:endCxn id="77" idx="3"/>
            </p:cNvCxnSpPr>
            <p:nvPr/>
          </p:nvCxnSpPr>
          <p:spPr>
            <a:xfrm flipV="1">
              <a:off x="6624638" y="3041650"/>
              <a:ext cx="1663700" cy="1625600"/>
            </a:xfrm>
            <a:prstGeom prst="curvedConnector2">
              <a:avLst/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urved Connector 78"/>
            <p:cNvCxnSpPr>
              <a:stCxn id="68" idx="5"/>
              <a:endCxn id="76" idx="1"/>
            </p:cNvCxnSpPr>
            <p:nvPr/>
          </p:nvCxnSpPr>
          <p:spPr>
            <a:xfrm>
              <a:off x="6491288" y="2359025"/>
              <a:ext cx="1970087" cy="85725"/>
            </a:xfrm>
            <a:prstGeom prst="curvedConnector4">
              <a:avLst>
                <a:gd name="adj1" fmla="val 46226"/>
                <a:gd name="adj2" fmla="val -443024"/>
              </a:avLst>
            </a:prstGeom>
            <a:ln w="19050"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" name="Cube 67"/>
          <p:cNvSpPr/>
          <p:nvPr/>
        </p:nvSpPr>
        <p:spPr>
          <a:xfrm>
            <a:off x="9751784" y="2818604"/>
            <a:ext cx="316938" cy="331417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Cube 67"/>
          <p:cNvSpPr/>
          <p:nvPr/>
        </p:nvSpPr>
        <p:spPr>
          <a:xfrm>
            <a:off x="9821775" y="5458360"/>
            <a:ext cx="666894" cy="240786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Cube 67"/>
          <p:cNvSpPr/>
          <p:nvPr/>
        </p:nvSpPr>
        <p:spPr>
          <a:xfrm>
            <a:off x="5156390" y="2818604"/>
            <a:ext cx="480427" cy="606491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Cube 67"/>
          <p:cNvSpPr/>
          <p:nvPr/>
        </p:nvSpPr>
        <p:spPr>
          <a:xfrm>
            <a:off x="5118066" y="4963260"/>
            <a:ext cx="818962" cy="436420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Cube 67"/>
          <p:cNvSpPr/>
          <p:nvPr/>
        </p:nvSpPr>
        <p:spPr>
          <a:xfrm>
            <a:off x="1217538" y="3169829"/>
            <a:ext cx="818962" cy="436420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Cube 67"/>
          <p:cNvSpPr/>
          <p:nvPr/>
        </p:nvSpPr>
        <p:spPr>
          <a:xfrm>
            <a:off x="594842" y="3493925"/>
            <a:ext cx="818962" cy="436420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0615" tIns="65308" rIns="130615" bIns="65308" anchor="ctr"/>
          <a:lstStyle/>
          <a:p>
            <a:pPr algn="ctr">
              <a:defRPr/>
            </a:pPr>
            <a:endParaRPr lang="en-US" sz="26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9" name="Curved Connector 77"/>
          <p:cNvCxnSpPr>
            <a:stCxn id="77" idx="4"/>
            <a:endCxn id="84" idx="4"/>
          </p:cNvCxnSpPr>
          <p:nvPr/>
        </p:nvCxnSpPr>
        <p:spPr>
          <a:xfrm flipH="1">
            <a:off x="10408922" y="3564256"/>
            <a:ext cx="3258821" cy="2044064"/>
          </a:xfrm>
          <a:prstGeom prst="curvedConnector3">
            <a:avLst>
              <a:gd name="adj1" fmla="val -20730"/>
            </a:avLst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Curved Connector 77"/>
          <p:cNvCxnSpPr>
            <a:stCxn id="76" idx="1"/>
            <a:endCxn id="82" idx="4"/>
          </p:cNvCxnSpPr>
          <p:nvPr/>
        </p:nvCxnSpPr>
        <p:spPr>
          <a:xfrm rot="16200000" flipH="1" flipV="1">
            <a:off x="11724006" y="1199517"/>
            <a:ext cx="80010" cy="3548379"/>
          </a:xfrm>
          <a:prstGeom prst="curvedConnector4">
            <a:avLst>
              <a:gd name="adj1" fmla="val -340584"/>
              <a:gd name="adj2" fmla="val 52236"/>
            </a:avLst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Curved Connector 77"/>
          <p:cNvCxnSpPr>
            <a:endCxn id="86" idx="4"/>
          </p:cNvCxnSpPr>
          <p:nvPr/>
        </p:nvCxnSpPr>
        <p:spPr>
          <a:xfrm rot="10800000">
            <a:off x="5791202" y="5236846"/>
            <a:ext cx="4030981" cy="371474"/>
          </a:xfrm>
          <a:prstGeom prst="curvedConnector3">
            <a:avLst>
              <a:gd name="adj1" fmla="val 50000"/>
            </a:avLst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Curved Connector 77"/>
          <p:cNvCxnSpPr>
            <a:endCxn id="85" idx="4"/>
          </p:cNvCxnSpPr>
          <p:nvPr/>
        </p:nvCxnSpPr>
        <p:spPr>
          <a:xfrm rot="10800000" flipV="1">
            <a:off x="5516882" y="3013710"/>
            <a:ext cx="4234181" cy="152400"/>
          </a:xfrm>
          <a:prstGeom prst="curvedConnector3">
            <a:avLst>
              <a:gd name="adj1" fmla="val 50000"/>
            </a:avLst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Curved Connector 77"/>
          <p:cNvCxnSpPr>
            <a:endCxn id="87" idx="4"/>
          </p:cNvCxnSpPr>
          <p:nvPr/>
        </p:nvCxnSpPr>
        <p:spPr>
          <a:xfrm rot="10800000">
            <a:off x="1267461" y="3766186"/>
            <a:ext cx="3850640" cy="1470660"/>
          </a:xfrm>
          <a:prstGeom prst="curvedConnector3">
            <a:avLst>
              <a:gd name="adj1" fmla="val 50000"/>
            </a:avLst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Curved Connector 77"/>
          <p:cNvCxnSpPr/>
          <p:nvPr/>
        </p:nvCxnSpPr>
        <p:spPr>
          <a:xfrm rot="16200000" flipH="1" flipV="1">
            <a:off x="3387410" y="1220788"/>
            <a:ext cx="260984" cy="3637280"/>
          </a:xfrm>
          <a:prstGeom prst="curvedConnector3">
            <a:avLst>
              <a:gd name="adj1" fmla="val -139539"/>
            </a:avLst>
          </a:prstGeom>
          <a:ln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13221" y="4751238"/>
            <a:ext cx="706717" cy="100905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30615" tIns="65308" rIns="130615" bIns="6530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515343" y="4923109"/>
            <a:ext cx="673524" cy="100905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130615" tIns="65308" rIns="130615" bIns="6530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7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alibri" charset="0"/>
              </a:rPr>
              <a:t>Reachability and loops</a:t>
            </a:r>
          </a:p>
          <a:p>
            <a:pPr>
              <a:defRPr/>
            </a:pPr>
            <a:r>
              <a:rPr lang="en-US" dirty="0">
                <a:latin typeface="Calibri" charset="0"/>
              </a:rPr>
              <a:t>Prove two groups are isolated</a:t>
            </a:r>
          </a:p>
          <a:p>
            <a:pPr>
              <a:defRPr/>
            </a:pPr>
            <a:r>
              <a:rPr lang="en-US" dirty="0">
                <a:latin typeface="Calibri" charset="0"/>
              </a:rPr>
              <a:t>Regardless of protocol or layer</a:t>
            </a:r>
          </a:p>
          <a:p>
            <a:pPr>
              <a:defRPr/>
            </a:pPr>
            <a:r>
              <a:rPr lang="en-US" dirty="0">
                <a:latin typeface="Calibri" charset="0"/>
              </a:rPr>
              <a:t>Analogy to Boolean algebra</a:t>
            </a:r>
          </a:p>
          <a:p>
            <a:pPr marL="0" indent="0">
              <a:buNone/>
              <a:defRPr/>
            </a:pPr>
            <a:endParaRPr lang="en-US" dirty="0">
              <a:latin typeface="Calibri" charset="0"/>
            </a:endParaRPr>
          </a:p>
          <a:p>
            <a:pPr marL="0" indent="0">
              <a:buNone/>
              <a:defRPr/>
            </a:pPr>
            <a:r>
              <a:rPr lang="en-US" sz="3600" dirty="0" smtClean="0">
                <a:latin typeface="Calibri" charset="0"/>
              </a:rPr>
              <a:t>Follow</a:t>
            </a:r>
            <a:r>
              <a:rPr lang="en-US" sz="3600" dirty="0">
                <a:latin typeface="Calibri" charset="0"/>
              </a:rPr>
              <a:t>-on</a:t>
            </a:r>
            <a:endParaRPr lang="en-US" sz="3600" dirty="0">
              <a:solidFill>
                <a:schemeClr val="tx2"/>
              </a:solidFill>
              <a:latin typeface="Calibri" charset="0"/>
            </a:endParaRPr>
          </a:p>
          <a:p>
            <a:pPr marL="578247" lvl="1" indent="-578247">
              <a:buFont typeface="+mj-lt"/>
              <a:buAutoNum type="arabicPeriod"/>
              <a:defRPr/>
            </a:pPr>
            <a:r>
              <a:rPr lang="en-US" dirty="0" err="1">
                <a:solidFill>
                  <a:schemeClr val="tx2"/>
                </a:solidFill>
                <a:latin typeface="Calibri" charset="0"/>
              </a:rPr>
              <a:t>NetPlumber</a:t>
            </a:r>
            <a:r>
              <a:rPr lang="en-US" dirty="0">
                <a:solidFill>
                  <a:schemeClr val="tx2"/>
                </a:solidFill>
                <a:latin typeface="Calibri" charset="0"/>
              </a:rPr>
              <a:t>: Dynamic checking </a:t>
            </a:r>
            <a:r>
              <a:rPr lang="en-US" dirty="0" smtClean="0">
                <a:solidFill>
                  <a:schemeClr val="tx2"/>
                </a:solidFill>
                <a:latin typeface="Calibri" charset="0"/>
              </a:rPr>
              <a:t>Google’s </a:t>
            </a:r>
            <a:r>
              <a:rPr lang="en-US" dirty="0" err="1">
                <a:solidFill>
                  <a:schemeClr val="tx2"/>
                </a:solidFill>
                <a:latin typeface="Calibri" charset="0"/>
              </a:rPr>
              <a:t>OpenFlow</a:t>
            </a:r>
            <a:r>
              <a:rPr lang="en-US" dirty="0">
                <a:solidFill>
                  <a:schemeClr val="tx2"/>
                </a:solidFill>
                <a:latin typeface="Calibri" charset="0"/>
              </a:rPr>
              <a:t> WAN 10,000 times per second</a:t>
            </a:r>
          </a:p>
          <a:p>
            <a:pPr marL="578247" lvl="1" indent="-578247">
              <a:buFont typeface="+mj-lt"/>
              <a:buAutoNum type="arabicPeriod"/>
              <a:defRPr/>
            </a:pPr>
            <a:r>
              <a:rPr lang="en-US" dirty="0">
                <a:solidFill>
                  <a:schemeClr val="tx2"/>
                </a:solidFill>
                <a:latin typeface="Calibri" charset="0"/>
              </a:rPr>
              <a:t>ATPG: </a:t>
            </a:r>
            <a:r>
              <a:rPr lang="en-US" dirty="0" smtClean="0">
                <a:solidFill>
                  <a:schemeClr val="tx2"/>
                </a:solidFill>
                <a:latin typeface="Calibri" charset="0"/>
              </a:rPr>
              <a:t>Test </a:t>
            </a:r>
            <a:r>
              <a:rPr lang="en-US" dirty="0">
                <a:solidFill>
                  <a:schemeClr val="tx2"/>
                </a:solidFill>
                <a:latin typeface="Calibri" charset="0"/>
              </a:rPr>
              <a:t>every forwarding rule 10-times per second</a:t>
            </a:r>
            <a:endParaRPr lang="en-US" dirty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33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we look back in 20 years…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“Software will eat the world”</a:t>
            </a:r>
          </a:p>
          <a:p>
            <a:pPr marL="912813" lvl="1" indent="-403225"/>
            <a:r>
              <a:rPr lang="en-US" sz="3000" dirty="0"/>
              <a:t>SDN and NFV are a natural consequence of a bigger trend.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Network infrastructure will be: </a:t>
            </a:r>
          </a:p>
          <a:p>
            <a:pPr marL="912813" lvl="1" indent="-403225"/>
            <a:r>
              <a:rPr lang="en-US" sz="3000" dirty="0" err="1"/>
              <a:t>Baremetal</a:t>
            </a:r>
            <a:r>
              <a:rPr lang="en-US" sz="3000" dirty="0"/>
              <a:t> + open-source infrastructure + proprietary apps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Network </a:t>
            </a:r>
            <a:r>
              <a:rPr lang="en-US" sz="3200" dirty="0"/>
              <a:t>box vendors will be </a:t>
            </a:r>
            <a:r>
              <a:rPr lang="en-US" sz="3200" dirty="0" smtClean="0"/>
              <a:t>irrelevant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Network operators will have developed and will own proprietary </a:t>
            </a:r>
            <a:r>
              <a:rPr lang="en-US" sz="3200" dirty="0" smtClean="0"/>
              <a:t>software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Standards will have diminished value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Networks will be more </a:t>
            </a:r>
            <a:r>
              <a:rPr lang="en-US" sz="3200" dirty="0" smtClean="0"/>
              <a:t>reliable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797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&lt;The End&gt;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4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r-9501-clark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50863"/>
          <a:stretch/>
        </p:blipFill>
        <p:spPr>
          <a:xfrm rot="332352">
            <a:off x="2701161" y="2816467"/>
            <a:ext cx="11273669" cy="6134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5" b="99522" l="2167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2" y="166800"/>
            <a:ext cx="2355086" cy="328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48853" y="719960"/>
            <a:ext cx="4328819" cy="120032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dirty="0"/>
              <a:t>David D. Clark</a:t>
            </a:r>
          </a:p>
          <a:p>
            <a:r>
              <a:rPr lang="en-US" sz="2400" dirty="0"/>
              <a:t>Chief Protocol Architect, Internet</a:t>
            </a:r>
          </a:p>
          <a:p>
            <a:r>
              <a:rPr lang="en-US" sz="2400" dirty="0"/>
              <a:t>1981 - 1989</a:t>
            </a:r>
          </a:p>
        </p:txBody>
      </p:sp>
      <p:pic>
        <p:nvPicPr>
          <p:cNvPr id="8" name="Picture 7" descr="ccr-9501-clark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3" t="27986" r="48452" b="69260"/>
          <a:stretch/>
        </p:blipFill>
        <p:spPr>
          <a:xfrm rot="332352">
            <a:off x="6870987" y="5871273"/>
            <a:ext cx="1697256" cy="526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13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Architectural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443462"/>
            <a:ext cx="13167360" cy="5645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Dumb and simple</a:t>
            </a:r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FFFF00"/>
                </a:solidFill>
                <a:latin typeface="Wingdings 3"/>
              </a:rPr>
              <a:t>i</a:t>
            </a: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dirty="0" smtClean="0"/>
              <a:t>Network: Streamlined, fast, low-cost, easy to maintain, infrequent upgrades.</a:t>
            </a:r>
          </a:p>
        </p:txBody>
      </p:sp>
      <p:sp>
        <p:nvSpPr>
          <p:cNvPr id="5" name="Oval 4"/>
          <p:cNvSpPr/>
          <p:nvPr/>
        </p:nvSpPr>
        <p:spPr>
          <a:xfrm>
            <a:off x="4032365" y="2541502"/>
            <a:ext cx="774402" cy="7124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/>
                <a:cs typeface="Arial Black"/>
              </a:rPr>
              <a:t>1</a:t>
            </a:r>
            <a:endParaRPr lang="en-US" sz="36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8995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329254" y="5307447"/>
            <a:ext cx="3351792" cy="839726"/>
            <a:chOff x="1440388" y="5124530"/>
            <a:chExt cx="11770921" cy="2234514"/>
          </a:xfrm>
        </p:grpSpPr>
        <p:sp>
          <p:nvSpPr>
            <p:cNvPr id="18" name="Can 17"/>
            <p:cNvSpPr/>
            <p:nvPr/>
          </p:nvSpPr>
          <p:spPr>
            <a:xfrm>
              <a:off x="6962465" y="5124530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29" idx="6"/>
              <a:endCxn id="21" idx="2"/>
            </p:cNvCxnSpPr>
            <p:nvPr/>
          </p:nvCxnSpPr>
          <p:spPr>
            <a:xfrm>
              <a:off x="1971439" y="5890769"/>
              <a:ext cx="1299701" cy="171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583923" y="5518350"/>
              <a:ext cx="2561187" cy="308211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n 20"/>
            <p:cNvSpPr/>
            <p:nvPr/>
          </p:nvSpPr>
          <p:spPr>
            <a:xfrm>
              <a:off x="3271140" y="5621087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205617" y="6059619"/>
              <a:ext cx="1867699" cy="1012618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24" idx="0"/>
            </p:cNvCxnSpPr>
            <p:nvPr/>
          </p:nvCxnSpPr>
          <p:spPr>
            <a:xfrm>
              <a:off x="8217499" y="5518352"/>
              <a:ext cx="2136997" cy="84400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n 23"/>
            <p:cNvSpPr/>
            <p:nvPr/>
          </p:nvSpPr>
          <p:spPr>
            <a:xfrm>
              <a:off x="9515455" y="607555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>
              <a:stCxn id="26" idx="4"/>
            </p:cNvCxnSpPr>
            <p:nvPr/>
          </p:nvCxnSpPr>
          <p:spPr>
            <a:xfrm flipV="1">
              <a:off x="7145109" y="6501796"/>
              <a:ext cx="2733850" cy="570443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5467031" y="6785433"/>
              <a:ext cx="1678078" cy="573611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8" idx="2"/>
              <a:endCxn id="24" idx="4"/>
            </p:cNvCxnSpPr>
            <p:nvPr/>
          </p:nvCxnSpPr>
          <p:spPr>
            <a:xfrm flipH="1" flipV="1">
              <a:off x="11193533" y="6362359"/>
              <a:ext cx="1488288" cy="7446"/>
            </a:xfrm>
            <a:prstGeom prst="line">
              <a:avLst/>
            </a:prstGeom>
            <a:ln w="57150" cap="rnd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12681821" y="6121526"/>
              <a:ext cx="529488" cy="496558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440388" y="5642490"/>
              <a:ext cx="531051" cy="49655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109150" y="4871657"/>
            <a:ext cx="4193445" cy="2073636"/>
            <a:chOff x="7265079" y="4662656"/>
            <a:chExt cx="4193444" cy="2073636"/>
          </a:xfrm>
        </p:grpSpPr>
        <p:grpSp>
          <p:nvGrpSpPr>
            <p:cNvPr id="43" name="Group 42"/>
            <p:cNvGrpSpPr/>
            <p:nvPr/>
          </p:nvGrpSpPr>
          <p:grpSpPr>
            <a:xfrm>
              <a:off x="7685905" y="5279611"/>
              <a:ext cx="3351792" cy="839726"/>
              <a:chOff x="1440388" y="5124530"/>
              <a:chExt cx="11770921" cy="2234514"/>
            </a:xfrm>
          </p:grpSpPr>
          <p:sp>
            <p:nvSpPr>
              <p:cNvPr id="44" name="Can 43"/>
              <p:cNvSpPr/>
              <p:nvPr/>
            </p:nvSpPr>
            <p:spPr>
              <a:xfrm>
                <a:off x="6962465" y="5124530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/>
              <p:cNvCxnSpPr>
                <a:stCxn id="55" idx="6"/>
                <a:endCxn id="47" idx="2"/>
              </p:cNvCxnSpPr>
              <p:nvPr/>
            </p:nvCxnSpPr>
            <p:spPr>
              <a:xfrm>
                <a:off x="1971439" y="5890769"/>
                <a:ext cx="1299701" cy="17124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4583923" y="5518350"/>
                <a:ext cx="2561187" cy="308211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an 46"/>
              <p:cNvSpPr/>
              <p:nvPr/>
            </p:nvSpPr>
            <p:spPr>
              <a:xfrm>
                <a:off x="3271140" y="5621087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4205617" y="6059619"/>
                <a:ext cx="1867699" cy="1012618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endCxn id="50" idx="0"/>
              </p:cNvCxnSpPr>
              <p:nvPr/>
            </p:nvCxnSpPr>
            <p:spPr>
              <a:xfrm>
                <a:off x="8217499" y="5518352"/>
                <a:ext cx="2136997" cy="84400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Can 49"/>
              <p:cNvSpPr/>
              <p:nvPr/>
            </p:nvSpPr>
            <p:spPr>
              <a:xfrm>
                <a:off x="9515455" y="607555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" name="Straight Connector 50"/>
              <p:cNvCxnSpPr>
                <a:stCxn id="52" idx="4"/>
              </p:cNvCxnSpPr>
              <p:nvPr/>
            </p:nvCxnSpPr>
            <p:spPr>
              <a:xfrm flipV="1">
                <a:off x="7145109" y="6501796"/>
                <a:ext cx="2733850" cy="570443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Can 51"/>
              <p:cNvSpPr/>
              <p:nvPr/>
            </p:nvSpPr>
            <p:spPr>
              <a:xfrm>
                <a:off x="5467031" y="678543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/>
              <p:cNvCxnSpPr>
                <a:stCxn id="54" idx="2"/>
                <a:endCxn id="50" idx="4"/>
              </p:cNvCxnSpPr>
              <p:nvPr/>
            </p:nvCxnSpPr>
            <p:spPr>
              <a:xfrm flipH="1" flipV="1">
                <a:off x="11193533" y="6362359"/>
                <a:ext cx="1488288" cy="744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/>
              <p:cNvSpPr/>
              <p:nvPr/>
            </p:nvSpPr>
            <p:spPr>
              <a:xfrm>
                <a:off x="12681821" y="6121526"/>
                <a:ext cx="529488" cy="496558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440388" y="5642490"/>
                <a:ext cx="531051" cy="496558"/>
              </a:xfrm>
              <a:prstGeom prst="ellipse">
                <a:avLst/>
              </a:prstGeom>
              <a:noFill/>
              <a:ln w="38100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9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7265079" y="5896566"/>
              <a:ext cx="3351792" cy="839726"/>
              <a:chOff x="1440388" y="5124530"/>
              <a:chExt cx="11770921" cy="2234514"/>
            </a:xfrm>
          </p:grpSpPr>
          <p:sp>
            <p:nvSpPr>
              <p:cNvPr id="31" name="Can 30"/>
              <p:cNvSpPr/>
              <p:nvPr/>
            </p:nvSpPr>
            <p:spPr>
              <a:xfrm>
                <a:off x="6962465" y="5124530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>
                <a:stCxn id="42" idx="6"/>
                <a:endCxn id="34" idx="2"/>
              </p:cNvCxnSpPr>
              <p:nvPr/>
            </p:nvCxnSpPr>
            <p:spPr>
              <a:xfrm>
                <a:off x="1971439" y="5890769"/>
                <a:ext cx="1299701" cy="17124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4583923" y="5518350"/>
                <a:ext cx="2561187" cy="308211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an 33"/>
              <p:cNvSpPr/>
              <p:nvPr/>
            </p:nvSpPr>
            <p:spPr>
              <a:xfrm>
                <a:off x="3271140" y="5621087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4205617" y="6059619"/>
                <a:ext cx="1867699" cy="1012618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endCxn id="37" idx="0"/>
              </p:cNvCxnSpPr>
              <p:nvPr/>
            </p:nvCxnSpPr>
            <p:spPr>
              <a:xfrm>
                <a:off x="8217499" y="5518352"/>
                <a:ext cx="2136997" cy="84400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Can 36"/>
              <p:cNvSpPr/>
              <p:nvPr/>
            </p:nvSpPr>
            <p:spPr>
              <a:xfrm>
                <a:off x="9515455" y="607555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9" idx="4"/>
              </p:cNvCxnSpPr>
              <p:nvPr/>
            </p:nvCxnSpPr>
            <p:spPr>
              <a:xfrm flipV="1">
                <a:off x="7145109" y="6501796"/>
                <a:ext cx="2733850" cy="570443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Can 38"/>
              <p:cNvSpPr/>
              <p:nvPr/>
            </p:nvSpPr>
            <p:spPr>
              <a:xfrm>
                <a:off x="5467031" y="678543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>
                <a:stCxn id="41" idx="2"/>
                <a:endCxn id="37" idx="4"/>
              </p:cNvCxnSpPr>
              <p:nvPr/>
            </p:nvCxnSpPr>
            <p:spPr>
              <a:xfrm flipH="1" flipV="1">
                <a:off x="11193533" y="6362359"/>
                <a:ext cx="1488288" cy="744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12681821" y="6121526"/>
                <a:ext cx="529488" cy="496558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440388" y="5642490"/>
                <a:ext cx="531051" cy="496558"/>
              </a:xfrm>
              <a:prstGeom prst="ellipse">
                <a:avLst/>
              </a:prstGeom>
              <a:noFill/>
              <a:ln w="38100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9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8106731" y="4662656"/>
              <a:ext cx="3351792" cy="836551"/>
              <a:chOff x="1440388" y="5124530"/>
              <a:chExt cx="11770921" cy="2226065"/>
            </a:xfrm>
          </p:grpSpPr>
          <p:sp>
            <p:nvSpPr>
              <p:cNvPr id="57" name="Can 56"/>
              <p:cNvSpPr/>
              <p:nvPr/>
            </p:nvSpPr>
            <p:spPr>
              <a:xfrm>
                <a:off x="6962465" y="5124530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/>
              <p:cNvCxnSpPr>
                <a:stCxn id="68" idx="6"/>
                <a:endCxn id="60" idx="2"/>
              </p:cNvCxnSpPr>
              <p:nvPr/>
            </p:nvCxnSpPr>
            <p:spPr>
              <a:xfrm>
                <a:off x="1971439" y="5890769"/>
                <a:ext cx="1299701" cy="17124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4583923" y="5518350"/>
                <a:ext cx="2561187" cy="308211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Can 59"/>
              <p:cNvSpPr/>
              <p:nvPr/>
            </p:nvSpPr>
            <p:spPr>
              <a:xfrm>
                <a:off x="3271140" y="5621087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4205617" y="6059619"/>
                <a:ext cx="1867699" cy="1012618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endCxn id="63" idx="0"/>
              </p:cNvCxnSpPr>
              <p:nvPr/>
            </p:nvCxnSpPr>
            <p:spPr>
              <a:xfrm>
                <a:off x="8217499" y="5518352"/>
                <a:ext cx="2136997" cy="84400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Can 62"/>
              <p:cNvSpPr/>
              <p:nvPr/>
            </p:nvSpPr>
            <p:spPr>
              <a:xfrm>
                <a:off x="9515455" y="6075553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Connector 63"/>
              <p:cNvCxnSpPr>
                <a:stCxn id="65" idx="4"/>
              </p:cNvCxnSpPr>
              <p:nvPr/>
            </p:nvCxnSpPr>
            <p:spPr>
              <a:xfrm flipV="1">
                <a:off x="7145109" y="6493347"/>
                <a:ext cx="2733850" cy="570442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Can 64"/>
              <p:cNvSpPr/>
              <p:nvPr/>
            </p:nvSpPr>
            <p:spPr>
              <a:xfrm>
                <a:off x="5467030" y="6776984"/>
                <a:ext cx="1678078" cy="573611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28575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/>
              <p:cNvCxnSpPr>
                <a:stCxn id="67" idx="2"/>
                <a:endCxn id="63" idx="4"/>
              </p:cNvCxnSpPr>
              <p:nvPr/>
            </p:nvCxnSpPr>
            <p:spPr>
              <a:xfrm flipH="1" flipV="1">
                <a:off x="11193533" y="6362359"/>
                <a:ext cx="1488288" cy="7446"/>
              </a:xfrm>
              <a:prstGeom prst="line">
                <a:avLst/>
              </a:prstGeom>
              <a:ln w="57150" cap="rnd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/>
              <p:cNvSpPr/>
              <p:nvPr/>
            </p:nvSpPr>
            <p:spPr>
              <a:xfrm>
                <a:off x="12681821" y="6121526"/>
                <a:ext cx="529488" cy="496558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440388" y="5642490"/>
                <a:ext cx="531051" cy="496558"/>
              </a:xfrm>
              <a:prstGeom prst="ellipse">
                <a:avLst/>
              </a:prstGeom>
              <a:noFill/>
              <a:ln w="38100" cmpd="sng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9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16" name="Group 215"/>
          <p:cNvGrpSpPr/>
          <p:nvPr/>
        </p:nvGrpSpPr>
        <p:grpSpPr>
          <a:xfrm>
            <a:off x="8461632" y="2572216"/>
            <a:ext cx="6731754" cy="5791909"/>
            <a:chOff x="9202587" y="2999944"/>
            <a:chExt cx="6731753" cy="5791909"/>
          </a:xfrm>
        </p:grpSpPr>
        <p:grpSp>
          <p:nvGrpSpPr>
            <p:cNvPr id="136" name="Group 135"/>
            <p:cNvGrpSpPr/>
            <p:nvPr/>
          </p:nvGrpSpPr>
          <p:grpSpPr>
            <a:xfrm>
              <a:off x="11740896" y="2999944"/>
              <a:ext cx="4193444" cy="2073636"/>
              <a:chOff x="7265079" y="4662656"/>
              <a:chExt cx="4193444" cy="2073636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7685905" y="5279611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64" name="Can 163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5" name="Straight Connector 164"/>
                <p:cNvCxnSpPr>
                  <a:stCxn id="175" idx="6"/>
                  <a:endCxn id="167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Can 166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>
                  <a:endCxn id="170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Can 169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1" name="Straight Connector 170"/>
                <p:cNvCxnSpPr>
                  <a:stCxn id="172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Can 171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3" name="Straight Connector 172"/>
                <p:cNvCxnSpPr>
                  <a:stCxn id="174" idx="2"/>
                  <a:endCxn id="170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Oval 173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9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7265079" y="5896566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52" name="Can 151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3" name="Straight Connector 152"/>
                <p:cNvCxnSpPr>
                  <a:stCxn id="163" idx="6"/>
                  <a:endCxn id="155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5" name="Can 154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>
                  <a:endCxn id="158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Can 157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9" name="Straight Connector 158"/>
                <p:cNvCxnSpPr>
                  <a:stCxn id="160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Can 159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1" name="Straight Connector 160"/>
                <p:cNvCxnSpPr>
                  <a:stCxn id="162" idx="2"/>
                  <a:endCxn id="158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Oval 161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9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8106731" y="4662656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40" name="Can 139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1" name="Straight Connector 140"/>
                <p:cNvCxnSpPr>
                  <a:stCxn id="151" idx="6"/>
                  <a:endCxn id="143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Can 142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>
                  <a:endCxn id="146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Can 145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7" name="Straight Connector 146"/>
                <p:cNvCxnSpPr>
                  <a:stCxn id="148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Can 147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9" name="Straight Connector 148"/>
                <p:cNvCxnSpPr>
                  <a:stCxn id="150" idx="2"/>
                  <a:endCxn id="146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Oval 149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9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10473732" y="4860012"/>
              <a:ext cx="4193444" cy="2073636"/>
              <a:chOff x="7265079" y="4662656"/>
              <a:chExt cx="4193444" cy="2073636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7685905" y="5279611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24" name="Can 123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5" name="Straight Connector 124"/>
                <p:cNvCxnSpPr>
                  <a:stCxn id="135" idx="6"/>
                  <a:endCxn id="127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Can 126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>
                  <a:endCxn id="130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Can 129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1" name="Straight Connector 130"/>
                <p:cNvCxnSpPr>
                  <a:stCxn id="132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2" name="Can 131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3" name="Straight Connector 132"/>
                <p:cNvCxnSpPr>
                  <a:stCxn id="134" idx="2"/>
                  <a:endCxn id="130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9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7265079" y="5896566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12" name="Can 111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3" name="Straight Connector 112"/>
                <p:cNvCxnSpPr>
                  <a:stCxn id="123" idx="6"/>
                  <a:endCxn id="115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Can 114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>
                  <a:endCxn id="118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Can 117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9" name="Straight Connector 118"/>
                <p:cNvCxnSpPr>
                  <a:stCxn id="120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Can 119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1" name="Straight Connector 120"/>
                <p:cNvCxnSpPr>
                  <a:stCxn id="122" idx="2"/>
                  <a:endCxn id="118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Oval 121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9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8106731" y="4662656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00" name="Can 99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1" name="Straight Connector 100"/>
                <p:cNvCxnSpPr>
                  <a:stCxn id="111" idx="6"/>
                  <a:endCxn id="103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Can 102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>
                  <a:endCxn id="106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Can 105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7" name="Straight Connector 106"/>
                <p:cNvCxnSpPr>
                  <a:stCxn id="108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Can 107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9" name="Straight Connector 108"/>
                <p:cNvCxnSpPr>
                  <a:stCxn id="110" idx="2"/>
                  <a:endCxn id="106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Oval 109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9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76" name="Group 175"/>
            <p:cNvGrpSpPr/>
            <p:nvPr/>
          </p:nvGrpSpPr>
          <p:grpSpPr>
            <a:xfrm>
              <a:off x="9202587" y="6718217"/>
              <a:ext cx="4193444" cy="2073636"/>
              <a:chOff x="7265079" y="4662656"/>
              <a:chExt cx="4193444" cy="2073636"/>
            </a:xfrm>
          </p:grpSpPr>
          <p:grpSp>
            <p:nvGrpSpPr>
              <p:cNvPr id="177" name="Group 176"/>
              <p:cNvGrpSpPr/>
              <p:nvPr/>
            </p:nvGrpSpPr>
            <p:grpSpPr>
              <a:xfrm>
                <a:off x="7685905" y="5279611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204" name="Can 203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5" name="Straight Connector 204"/>
                <p:cNvCxnSpPr>
                  <a:stCxn id="215" idx="6"/>
                  <a:endCxn id="207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7" name="Can 206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>
                  <a:endCxn id="210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0" name="Can 209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1" name="Straight Connector 210"/>
                <p:cNvCxnSpPr>
                  <a:stCxn id="212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2" name="Can 211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3" name="Straight Connector 212"/>
                <p:cNvCxnSpPr>
                  <a:stCxn id="214" idx="2"/>
                  <a:endCxn id="210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4" name="Oval 213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9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8" name="Group 177"/>
              <p:cNvGrpSpPr/>
              <p:nvPr/>
            </p:nvGrpSpPr>
            <p:grpSpPr>
              <a:xfrm>
                <a:off x="7265079" y="5896566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92" name="Can 191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3" name="Straight Connector 192"/>
                <p:cNvCxnSpPr>
                  <a:stCxn id="203" idx="6"/>
                  <a:endCxn id="195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" name="Can 194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>
                  <a:endCxn id="198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Can 197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9" name="Straight Connector 198"/>
                <p:cNvCxnSpPr>
                  <a:stCxn id="200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0" name="Can 199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1" name="Straight Connector 200"/>
                <p:cNvCxnSpPr>
                  <a:stCxn id="202" idx="2"/>
                  <a:endCxn id="198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Oval 201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Oval 202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900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9" name="Group 178"/>
              <p:cNvGrpSpPr/>
              <p:nvPr/>
            </p:nvGrpSpPr>
            <p:grpSpPr>
              <a:xfrm>
                <a:off x="8106731" y="4662656"/>
                <a:ext cx="3351792" cy="839726"/>
                <a:chOff x="1440388" y="5124530"/>
                <a:chExt cx="11770921" cy="2234514"/>
              </a:xfrm>
            </p:grpSpPr>
            <p:sp>
              <p:nvSpPr>
                <p:cNvPr id="180" name="Can 179"/>
                <p:cNvSpPr/>
                <p:nvPr/>
              </p:nvSpPr>
              <p:spPr>
                <a:xfrm>
                  <a:off x="6962465" y="5124530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1" name="Straight Connector 180"/>
                <p:cNvCxnSpPr>
                  <a:stCxn id="191" idx="6"/>
                  <a:endCxn id="183" idx="2"/>
                </p:cNvCxnSpPr>
                <p:nvPr/>
              </p:nvCxnSpPr>
              <p:spPr>
                <a:xfrm>
                  <a:off x="1971439" y="5890769"/>
                  <a:ext cx="1299701" cy="17124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4583923" y="5518350"/>
                  <a:ext cx="2561187" cy="308211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3" name="Can 182"/>
                <p:cNvSpPr/>
                <p:nvPr/>
              </p:nvSpPr>
              <p:spPr>
                <a:xfrm>
                  <a:off x="3271140" y="5621087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4205617" y="6059619"/>
                  <a:ext cx="1867699" cy="1012618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>
                  <a:endCxn id="186" idx="0"/>
                </p:cNvCxnSpPr>
                <p:nvPr/>
              </p:nvCxnSpPr>
              <p:spPr>
                <a:xfrm>
                  <a:off x="8217499" y="5518352"/>
                  <a:ext cx="2136997" cy="84400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6" name="Can 185"/>
                <p:cNvSpPr/>
                <p:nvPr/>
              </p:nvSpPr>
              <p:spPr>
                <a:xfrm>
                  <a:off x="9515455" y="607555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7" name="Straight Connector 186"/>
                <p:cNvCxnSpPr>
                  <a:stCxn id="188" idx="4"/>
                </p:cNvCxnSpPr>
                <p:nvPr/>
              </p:nvCxnSpPr>
              <p:spPr>
                <a:xfrm flipV="1">
                  <a:off x="7145109" y="6501796"/>
                  <a:ext cx="2733850" cy="570443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8" name="Can 187"/>
                <p:cNvSpPr/>
                <p:nvPr/>
              </p:nvSpPr>
              <p:spPr>
                <a:xfrm>
                  <a:off x="5467031" y="6785433"/>
                  <a:ext cx="1678078" cy="57361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9" name="Straight Connector 188"/>
                <p:cNvCxnSpPr>
                  <a:stCxn id="190" idx="2"/>
                  <a:endCxn id="186" idx="4"/>
                </p:cNvCxnSpPr>
                <p:nvPr/>
              </p:nvCxnSpPr>
              <p:spPr>
                <a:xfrm flipH="1" flipV="1">
                  <a:off x="11193533" y="6362359"/>
                  <a:ext cx="1488288" cy="7446"/>
                </a:xfrm>
                <a:prstGeom prst="line">
                  <a:avLst/>
                </a:prstGeom>
                <a:ln w="57150" cap="rnd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0" name="Oval 189"/>
                <p:cNvSpPr/>
                <p:nvPr/>
              </p:nvSpPr>
              <p:spPr>
                <a:xfrm>
                  <a:off x="12681821" y="6121526"/>
                  <a:ext cx="529488" cy="496558"/>
                </a:xfrm>
                <a:prstGeom prst="ellipse">
                  <a:avLst/>
                </a:prstGeom>
                <a:solidFill>
                  <a:schemeClr val="bg1"/>
                </a:solidFill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1440388" y="5642490"/>
                  <a:ext cx="531051" cy="496558"/>
                </a:xfrm>
                <a:prstGeom prst="ellipse">
                  <a:avLst/>
                </a:prstGeom>
                <a:noFill/>
                <a:ln w="38100" cmpd="sng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9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Architectural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2291931"/>
            <a:ext cx="13167360" cy="5431156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Decentralized control</a:t>
            </a:r>
            <a:endParaRPr lang="en-US" sz="4800" dirty="0">
              <a:latin typeface="Wingdings 3"/>
            </a:endParaRPr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FFFF00"/>
                </a:solidFill>
                <a:latin typeface="Wingdings 3"/>
              </a:rPr>
              <a:t>i</a:t>
            </a: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dirty="0" smtClean="0"/>
              <a:t>Rapid organic growth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535312" y="4345986"/>
            <a:ext cx="5058275" cy="3407806"/>
            <a:chOff x="8431800" y="4308098"/>
            <a:chExt cx="5058275" cy="3407806"/>
          </a:xfrm>
        </p:grpSpPr>
        <p:sp>
          <p:nvSpPr>
            <p:cNvPr id="1142" name="TextBox 1141"/>
            <p:cNvSpPr txBox="1"/>
            <p:nvPr/>
          </p:nvSpPr>
          <p:spPr>
            <a:xfrm>
              <a:off x="8431800" y="7214675"/>
              <a:ext cx="5058275" cy="501229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130622" tIns="65311" rIns="130622" bIns="65311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latin typeface="+mj-lt"/>
                </a:rPr>
                <a:t>1969</a:t>
              </a:r>
            </a:p>
          </p:txBody>
        </p:sp>
        <p:pic>
          <p:nvPicPr>
            <p:cNvPr id="1143" name="Picture 1142"/>
            <p:cNvPicPr>
              <a:picLocks noChangeAspect="1"/>
            </p:cNvPicPr>
            <p:nvPr/>
          </p:nvPicPr>
          <p:blipFill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57910" y="4308098"/>
              <a:ext cx="4396191" cy="2999485"/>
            </a:xfrm>
            <a:prstGeom prst="rect">
              <a:avLst/>
            </a:prstGeom>
          </p:spPr>
        </p:pic>
      </p:grpSp>
      <p:sp>
        <p:nvSpPr>
          <p:cNvPr id="1144" name="Oval 1143"/>
          <p:cNvSpPr/>
          <p:nvPr/>
        </p:nvSpPr>
        <p:spPr>
          <a:xfrm>
            <a:off x="3480472" y="2382893"/>
            <a:ext cx="774402" cy="7124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Black"/>
                <a:cs typeface="Arial Black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392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">
    <a:majorFont>
      <a:latin typeface="小塚ゴシック Pro L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小塚ゴシック Pro L"/>
      <a:ea typeface=""/>
      <a:cs typeface=""/>
      <a:font script="Jpan" typeface="ＭＳ Ｐ明朝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">
    <a:majorFont>
      <a:latin typeface="小塚ゴシック Pro L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小塚ゴシック Pro L"/>
      <a:ea typeface=""/>
      <a:cs typeface=""/>
      <a:font script="Jpan" typeface="ＭＳ Ｐ明朝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54650</TotalTime>
  <Words>2504</Words>
  <Application>Microsoft Macintosh PowerPoint</Application>
  <PresentationFormat>Custom</PresentationFormat>
  <Paragraphs>709</Paragraphs>
  <Slides>68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Office Theme</vt:lpstr>
      <vt:lpstr>1_Office Theme</vt:lpstr>
      <vt:lpstr>Software Defined Networks  and the  Maturing of the Internet</vt:lpstr>
      <vt:lpstr>Software Defined Networks  and the  Maturing of the Internet</vt:lpstr>
      <vt:lpstr>Software Defined Network (SDN)</vt:lpstr>
      <vt:lpstr>Network Function Virtualization (NFV)</vt:lpstr>
      <vt:lpstr>Network Function Virtualization (NFV)</vt:lpstr>
      <vt:lpstr>“Software will eat the world”</vt:lpstr>
      <vt:lpstr>PowerPoint Presentation</vt:lpstr>
      <vt:lpstr>Architectural Principles</vt:lpstr>
      <vt:lpstr>Architectural Principles</vt:lpstr>
      <vt:lpstr>PowerPoint Presentation</vt:lpstr>
      <vt:lpstr>The Internet was deliberately designed …</vt:lpstr>
      <vt:lpstr>Strategy 1: Vertical integration</vt:lpstr>
      <vt:lpstr>Strategy 2: High barrier to entry</vt:lpstr>
      <vt:lpstr>Number of published Internet Standards</vt:lpstr>
      <vt:lpstr>PowerPoint Presentation</vt:lpstr>
      <vt:lpstr>Cisco Stock Price</vt:lpstr>
      <vt:lpstr>How Data Center Owners Responded</vt:lpstr>
      <vt:lpstr>2000: Rack-mounted Servers</vt:lpstr>
      <vt:lpstr>2005: The baremetal server</vt:lpstr>
      <vt:lpstr>Baremetal + Linux + Apps</vt:lpstr>
      <vt:lpstr>PowerPoint Presentation</vt:lpstr>
      <vt:lpstr>Dell Stock Price</vt:lpstr>
      <vt:lpstr>2012: The baremetal switch</vt:lpstr>
      <vt:lpstr>Baremetal + Linux + App</vt:lpstr>
      <vt:lpstr>It’s happening fast!</vt:lpstr>
      <vt:lpstr>OCP: Wedge switch (open-source design)</vt:lpstr>
      <vt:lpstr>PowerPoint Presentation</vt:lpstr>
      <vt:lpstr>Big data centers use baremetal switches</vt:lpstr>
      <vt:lpstr>Two great explanations</vt:lpstr>
      <vt:lpstr>Now ISPs and Telcos are Starting to Respond</vt:lpstr>
      <vt:lpstr>The Problem</vt:lpstr>
      <vt:lpstr>Baremetal + Linux + Apps</vt:lpstr>
      <vt:lpstr>Baremetal + Linux + Application</vt:lpstr>
      <vt:lpstr>On SDN</vt:lpstr>
      <vt:lpstr>PowerPoint Presentation</vt:lpstr>
      <vt:lpstr>PowerPoint Presentation</vt:lpstr>
      <vt:lpstr>SDN and NFV inevitable because…</vt:lpstr>
      <vt:lpstr>How switching chips are evolving</vt:lpstr>
      <vt:lpstr>Today: Fixed function switches</vt:lpstr>
      <vt:lpstr>Packet Forwarding Speeds</vt:lpstr>
      <vt:lpstr>Packet Forwarding Speeds</vt:lpstr>
      <vt:lpstr>Why the difference </vt:lpstr>
      <vt:lpstr>Switch chips</vt:lpstr>
      <vt:lpstr>Problems: Fixed function switching chips</vt:lpstr>
      <vt:lpstr>PowerPoint Presentation</vt:lpstr>
      <vt:lpstr>Software Defined Everything</vt:lpstr>
      <vt:lpstr>The RMT Architecture</vt:lpstr>
      <vt:lpstr>PowerPoint Presentation</vt:lpstr>
      <vt:lpstr>PowerPoint Presentation</vt:lpstr>
      <vt:lpstr>PowerPoint Presentation</vt:lpstr>
      <vt:lpstr>Observations about switch chips</vt:lpstr>
      <vt:lpstr>While computers became easier to use and more reliable…</vt:lpstr>
      <vt:lpstr>Networks became harder to manage and less reliable…</vt:lpstr>
      <vt:lpstr>Making Networks Work (Today)</vt:lpstr>
      <vt:lpstr>Networks are kept working by   “Masters of Complexity”  </vt:lpstr>
      <vt:lpstr>Making Chips Work</vt:lpstr>
      <vt:lpstr>Making Chips Networks Work</vt:lpstr>
      <vt:lpstr>Even simple questions are hard</vt:lpstr>
      <vt:lpstr>More interesting questions</vt:lpstr>
      <vt:lpstr>Neither observe nor control</vt:lpstr>
      <vt:lpstr>Header Space Analysis: Modeling Forwarding Behavior</vt:lpstr>
      <vt:lpstr>Header Space Analysis [NSDI ‘12]</vt:lpstr>
      <vt:lpstr>Header Space Analysis</vt:lpstr>
      <vt:lpstr>The set of packets from A that can reach B</vt:lpstr>
      <vt:lpstr>All packets from A that can reach B</vt:lpstr>
      <vt:lpstr>Implications</vt:lpstr>
      <vt:lpstr>When we look back in 20 years…</vt:lpstr>
      <vt:lpstr>&lt;The End&gt;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Defined Networks  and the  Maturing of the Internet</dc:title>
  <dc:creator>Nick McKeown</dc:creator>
  <cp:lastModifiedBy>Nick McKeown</cp:lastModifiedBy>
  <cp:revision>258</cp:revision>
  <dcterms:created xsi:type="dcterms:W3CDTF">2014-03-20T00:25:57Z</dcterms:created>
  <dcterms:modified xsi:type="dcterms:W3CDTF">2014-12-04T21:41:13Z</dcterms:modified>
</cp:coreProperties>
</file>